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Calibri" panose="020F0502020204030204" pitchFamily="34" charset="0"/>
      <p:regular r:id="rId12"/>
      <p:bold r:id="rId13"/>
      <p:italic r:id="rId14"/>
      <p:boldItalic r:id="rId15"/>
    </p:embeddedFont>
    <p:embeddedFont>
      <p:font typeface="Arial Narrow" panose="020B0606020202030204" pitchFamily="34" charset="0"/>
      <p:regular r:id="rId16"/>
      <p:bold r:id="rId17"/>
      <p:italic r:id="rId18"/>
      <p:boldItalic r:id="rId19"/>
    </p:embeddedFont>
    <p:embeddedFont>
      <p:font typeface="Aharoni" panose="020B0604020202020204" charset="-79"/>
      <p:bold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ECDD6"/>
    <a:srgbClr val="4AA0B1"/>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30" d="100"/>
          <a:sy n="30" d="100"/>
        </p:scale>
        <p:origin x="1085" y="-10"/>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F:\PhD\Radiation%20Dosimetry%20with%20Apps\Results%20ASUS%20ZENFONE3\Results%20ASUS%20ZENFONE3%20RadioactivityCounter%20Xrays.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F:\Dokumente\Projekte\CONFIDENCE\Measurements\App%20Evaluation\Photon%20Energy%20Dependence%20Radioactivity%20Counter%20Iphone%206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F:\PhD\Radiation%20Dosimetry%20with%20Apps\Results%20iPhone%206S%20(Clemens)\Radioactivity%20Counter%20Cs-137%20iPhone%206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file:///F:\PhD\Radiation%20Dosimetry%20with%20Apps\Results%20iPhone%206S%20(Clemens)\Radioactivity%20Counter%20Cs-137%20iPhone%206S.xlsx" TargetMode="External"/></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file:///F:\PhD\Radiation%20Dosimetry%20with%20Apps\Results%20HUAWEI%20P8%20Lite\HUAWEI%20P8%20RadioactivityCounter%20Results.xlsx" TargetMode="External"/></Relationships>
</file>

<file path=ppt/charts/_rels/chart6.xml.rels><?xml version="1.0" encoding="UTF-8" standalone="yes"?>
<Relationships xmlns="http://schemas.openxmlformats.org/package/2006/relationships"><Relationship Id="rId3" Type="http://schemas.openxmlformats.org/officeDocument/2006/relationships/oleObject" Target="file:///F:\PhD\Radiation%20Dosimetry%20with%20Apps\Results%20HUAWEI%20P8%20Lite\HUAWEI%20P8%20RadioactivityCounter%20Resul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F:\PhD\Radiation%20Dosimetry%20with%20Apps\Results%20iPhone%206S%20(Clemens)\Iphone%206S%20shielded%20vs%20not%20shielded.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rgbClr val="333333"/>
                </a:solidFill>
                <a:latin typeface="+mn-lt"/>
                <a:ea typeface="+mn-ea"/>
                <a:cs typeface="+mn-cs"/>
              </a:defRPr>
            </a:pPr>
            <a:r>
              <a:rPr lang="en-US" dirty="0">
                <a:latin typeface="Calibri" panose="020F0502020204030204" pitchFamily="34" charset="0"/>
                <a:cs typeface="Calibri" panose="020F0502020204030204" pitchFamily="34" charset="0"/>
              </a:rPr>
              <a:t>ASUS </a:t>
            </a:r>
            <a:r>
              <a:rPr lang="en-US" dirty="0" err="1">
                <a:latin typeface="Calibri" panose="020F0502020204030204" pitchFamily="34" charset="0"/>
                <a:cs typeface="Calibri" panose="020F0502020204030204" pitchFamily="34" charset="0"/>
              </a:rPr>
              <a:t>Zenfone</a:t>
            </a:r>
            <a:r>
              <a:rPr lang="en-US" dirty="0">
                <a:latin typeface="Calibri" panose="020F0502020204030204" pitchFamily="34" charset="0"/>
                <a:cs typeface="Calibri" panose="020F0502020204030204" pitchFamily="34" charset="0"/>
              </a:rPr>
              <a:t> 3 and Lenovo K6 comparison</a:t>
            </a:r>
          </a:p>
        </c:rich>
      </c:tx>
      <c:layout>
        <c:manualLayout>
          <c:xMode val="edge"/>
          <c:yMode val="edge"/>
          <c:x val="0.16875072980606884"/>
          <c:y val="4.345678336435759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rgbClr val="333333"/>
              </a:solidFill>
              <a:latin typeface="+mn-lt"/>
              <a:ea typeface="+mn-ea"/>
              <a:cs typeface="+mn-cs"/>
            </a:defRPr>
          </a:pPr>
          <a:endParaRPr lang="en-US"/>
        </a:p>
      </c:txPr>
    </c:title>
    <c:autoTitleDeleted val="0"/>
    <c:plotArea>
      <c:layout/>
      <c:scatterChart>
        <c:scatterStyle val="lineMarker"/>
        <c:varyColors val="0"/>
        <c:ser>
          <c:idx val="0"/>
          <c:order val="0"/>
          <c:tx>
            <c:v>ASUS Zenfone 3</c:v>
          </c:tx>
          <c:spPr>
            <a:ln w="19050" cap="rnd">
              <a:noFill/>
              <a:round/>
            </a:ln>
            <a:effectLst/>
          </c:spPr>
          <c:marker>
            <c:symbol val="circle"/>
            <c:size val="5"/>
            <c:spPr>
              <a:solidFill>
                <a:schemeClr val="accent1"/>
              </a:solidFill>
              <a:ln w="9525">
                <a:solidFill>
                  <a:schemeClr val="accent1"/>
                </a:solidFill>
              </a:ln>
              <a:effectLst/>
            </c:spPr>
          </c:marker>
          <c:xVal>
            <c:numRef>
              <c:f>TOTAL!$B$5:$B$14</c:f>
              <c:numCache>
                <c:formatCode>General</c:formatCode>
                <c:ptCount val="10"/>
                <c:pt idx="0">
                  <c:v>24</c:v>
                </c:pt>
                <c:pt idx="1">
                  <c:v>33</c:v>
                </c:pt>
                <c:pt idx="2">
                  <c:v>48</c:v>
                </c:pt>
                <c:pt idx="3">
                  <c:v>65</c:v>
                </c:pt>
                <c:pt idx="4">
                  <c:v>100</c:v>
                </c:pt>
                <c:pt idx="5">
                  <c:v>118</c:v>
                </c:pt>
                <c:pt idx="6">
                  <c:v>165</c:v>
                </c:pt>
                <c:pt idx="7">
                  <c:v>208</c:v>
                </c:pt>
                <c:pt idx="8">
                  <c:v>250</c:v>
                </c:pt>
                <c:pt idx="9">
                  <c:v>660</c:v>
                </c:pt>
              </c:numCache>
            </c:numRef>
          </c:xVal>
          <c:yVal>
            <c:numRef>
              <c:f>TOTAL!$E$5:$E$14</c:f>
              <c:numCache>
                <c:formatCode>General</c:formatCode>
                <c:ptCount val="10"/>
                <c:pt idx="0">
                  <c:v>0.18269764491317103</c:v>
                </c:pt>
                <c:pt idx="1">
                  <c:v>1.6444902598260778</c:v>
                </c:pt>
                <c:pt idx="2">
                  <c:v>7.6462347685882701</c:v>
                </c:pt>
                <c:pt idx="3">
                  <c:v>10.650807496101288</c:v>
                </c:pt>
                <c:pt idx="4">
                  <c:v>6.4491845743134304</c:v>
                </c:pt>
                <c:pt idx="5">
                  <c:v>5.4868501044062068</c:v>
                </c:pt>
                <c:pt idx="6">
                  <c:v>2.8411175428858404</c:v>
                </c:pt>
                <c:pt idx="7">
                  <c:v>1.8191525916527898</c:v>
                </c:pt>
                <c:pt idx="8">
                  <c:v>1.5789390214891761</c:v>
                </c:pt>
                <c:pt idx="9">
                  <c:v>1</c:v>
                </c:pt>
              </c:numCache>
            </c:numRef>
          </c:yVal>
          <c:smooth val="0"/>
          <c:extLst>
            <c:ext xmlns:c16="http://schemas.microsoft.com/office/drawing/2014/chart" uri="{C3380CC4-5D6E-409C-BE32-E72D297353CC}">
              <c16:uniqueId val="{00000000-F1D0-4B2C-AC23-603D26C2AF1F}"/>
            </c:ext>
          </c:extLst>
        </c:ser>
        <c:ser>
          <c:idx val="1"/>
          <c:order val="1"/>
          <c:tx>
            <c:v>Lenovo K6</c:v>
          </c:tx>
          <c:spPr>
            <a:ln w="19050" cap="rnd">
              <a:noFill/>
              <a:round/>
            </a:ln>
            <a:effectLst/>
          </c:spPr>
          <c:marker>
            <c:symbol val="circle"/>
            <c:size val="5"/>
            <c:spPr>
              <a:solidFill>
                <a:schemeClr val="accent2"/>
              </a:solidFill>
              <a:ln w="9525">
                <a:solidFill>
                  <a:schemeClr val="accent2"/>
                </a:solidFill>
              </a:ln>
              <a:effectLst/>
            </c:spPr>
          </c:marker>
          <c:xVal>
            <c:numRef>
              <c:f>TOTAL!$B$23:$B$32</c:f>
              <c:numCache>
                <c:formatCode>General</c:formatCode>
                <c:ptCount val="10"/>
                <c:pt idx="0">
                  <c:v>24</c:v>
                </c:pt>
                <c:pt idx="1">
                  <c:v>33</c:v>
                </c:pt>
                <c:pt idx="2">
                  <c:v>48</c:v>
                </c:pt>
                <c:pt idx="3">
                  <c:v>65</c:v>
                </c:pt>
                <c:pt idx="4">
                  <c:v>100</c:v>
                </c:pt>
                <c:pt idx="5">
                  <c:v>118</c:v>
                </c:pt>
                <c:pt idx="6">
                  <c:v>165</c:v>
                </c:pt>
                <c:pt idx="7">
                  <c:v>208</c:v>
                </c:pt>
                <c:pt idx="8">
                  <c:v>250</c:v>
                </c:pt>
                <c:pt idx="9">
                  <c:v>660</c:v>
                </c:pt>
              </c:numCache>
            </c:numRef>
          </c:xVal>
          <c:yVal>
            <c:numRef>
              <c:f>TOTAL!$E$23:$E$32</c:f>
              <c:numCache>
                <c:formatCode>General</c:formatCode>
                <c:ptCount val="10"/>
                <c:pt idx="0">
                  <c:v>0.75868142929038751</c:v>
                </c:pt>
                <c:pt idx="1">
                  <c:v>3.5817815802717665</c:v>
                </c:pt>
                <c:pt idx="2">
                  <c:v>9.3761952692501254</c:v>
                </c:pt>
                <c:pt idx="3">
                  <c:v>10.478359335681933</c:v>
                </c:pt>
                <c:pt idx="4">
                  <c:v>7.563915450427781</c:v>
                </c:pt>
                <c:pt idx="5">
                  <c:v>6.0611474584801206</c:v>
                </c:pt>
                <c:pt idx="6">
                  <c:v>3.2095286025834588</c:v>
                </c:pt>
                <c:pt idx="7">
                  <c:v>2.2070961248112733</c:v>
                </c:pt>
                <c:pt idx="8">
                  <c:v>1.63009562154001</c:v>
                </c:pt>
                <c:pt idx="9">
                  <c:v>1</c:v>
                </c:pt>
              </c:numCache>
            </c:numRef>
          </c:yVal>
          <c:smooth val="0"/>
          <c:extLst>
            <c:ext xmlns:c16="http://schemas.microsoft.com/office/drawing/2014/chart" uri="{C3380CC4-5D6E-409C-BE32-E72D297353CC}">
              <c16:uniqueId val="{00000001-F1D0-4B2C-AC23-603D26C2AF1F}"/>
            </c:ext>
          </c:extLst>
        </c:ser>
        <c:dLbls>
          <c:showLegendKey val="0"/>
          <c:showVal val="0"/>
          <c:showCatName val="0"/>
          <c:showSerName val="0"/>
          <c:showPercent val="0"/>
          <c:showBubbleSize val="0"/>
        </c:dLbls>
        <c:axId val="-803685488"/>
        <c:axId val="-803687664"/>
      </c:scatterChart>
      <c:valAx>
        <c:axId val="-803685488"/>
        <c:scaling>
          <c:logBase val="10"/>
          <c:orientation val="minMax"/>
          <c:min val="1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rgbClr val="333333"/>
                    </a:solidFill>
                    <a:latin typeface="+mn-lt"/>
                    <a:ea typeface="+mn-ea"/>
                    <a:cs typeface="+mn-cs"/>
                  </a:defRPr>
                </a:pPr>
                <a:r>
                  <a:rPr lang="it-IT" sz="1200" dirty="0" smtClean="0">
                    <a:latin typeface="Calibri" panose="020F0502020204030204" pitchFamily="34" charset="0"/>
                    <a:cs typeface="Calibri" panose="020F0502020204030204" pitchFamily="34" charset="0"/>
                  </a:rPr>
                  <a:t>Photon Energy</a:t>
                </a:r>
                <a:r>
                  <a:rPr lang="it-IT" sz="1200" baseline="0" dirty="0" smtClean="0">
                    <a:latin typeface="Calibri" panose="020F0502020204030204" pitchFamily="34" charset="0"/>
                    <a:cs typeface="Calibri" panose="020F0502020204030204" pitchFamily="34" charset="0"/>
                  </a:rPr>
                  <a:t> [keV]</a:t>
                </a:r>
                <a:endParaRPr lang="it-IT" sz="1200" dirty="0">
                  <a:latin typeface="Calibri" panose="020F0502020204030204" pitchFamily="34" charset="0"/>
                  <a:cs typeface="Calibri" panose="020F0502020204030204" pitchFamily="34" charset="0"/>
                </a:endParaRPr>
              </a:p>
            </c:rich>
          </c:tx>
          <c:layout/>
          <c:overlay val="0"/>
          <c:spPr>
            <a:noFill/>
            <a:ln>
              <a:noFill/>
            </a:ln>
            <a:effectLst/>
          </c:spPr>
          <c:txPr>
            <a:bodyPr rot="0" spcFirstLastPara="1" vertOverflow="ellipsis" vert="horz" wrap="square" anchor="ctr" anchorCtr="1"/>
            <a:lstStyle/>
            <a:p>
              <a:pPr>
                <a:defRPr sz="1000" b="0" i="0" u="none" strike="noStrike" kern="1200" baseline="0">
                  <a:solidFill>
                    <a:srgbClr val="333333"/>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rgbClr val="333333"/>
                </a:solidFill>
                <a:latin typeface="+mn-lt"/>
                <a:ea typeface="+mn-ea"/>
                <a:cs typeface="+mn-cs"/>
              </a:defRPr>
            </a:pPr>
            <a:endParaRPr lang="en-US"/>
          </a:p>
        </c:txPr>
        <c:crossAx val="-803687664"/>
        <c:crosses val="autoZero"/>
        <c:crossBetween val="midCat"/>
      </c:valAx>
      <c:valAx>
        <c:axId val="-803687664"/>
        <c:scaling>
          <c:orientation val="minMax"/>
          <c:max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rgbClr val="333333"/>
                    </a:solidFill>
                    <a:latin typeface="+mn-lt"/>
                    <a:ea typeface="+mn-ea"/>
                    <a:cs typeface="+mn-cs"/>
                  </a:defRPr>
                </a:pPr>
                <a:r>
                  <a:rPr lang="it-IT" sz="1200" dirty="0" smtClean="0">
                    <a:latin typeface="Calibri" panose="020F0502020204030204" pitchFamily="34" charset="0"/>
                    <a:cs typeface="Calibri" panose="020F0502020204030204" pitchFamily="34" charset="0"/>
                  </a:rPr>
                  <a:t>Data</a:t>
                </a:r>
                <a:r>
                  <a:rPr lang="it-IT" sz="1200" baseline="0" dirty="0" smtClean="0">
                    <a:latin typeface="Calibri" panose="020F0502020204030204" pitchFamily="34" charset="0"/>
                    <a:cs typeface="Calibri" panose="020F0502020204030204" pitchFamily="34" charset="0"/>
                  </a:rPr>
                  <a:t> </a:t>
                </a:r>
                <a:r>
                  <a:rPr lang="it-IT" sz="1200" baseline="0" dirty="0" err="1" smtClean="0">
                    <a:latin typeface="Calibri" panose="020F0502020204030204" pitchFamily="34" charset="0"/>
                    <a:cs typeface="Calibri" panose="020F0502020204030204" pitchFamily="34" charset="0"/>
                  </a:rPr>
                  <a:t>normalized</a:t>
                </a:r>
                <a:r>
                  <a:rPr lang="it-IT" sz="1200" baseline="0" dirty="0" smtClean="0">
                    <a:latin typeface="Calibri" panose="020F0502020204030204" pitchFamily="34" charset="0"/>
                    <a:cs typeface="Calibri" panose="020F0502020204030204" pitchFamily="34" charset="0"/>
                  </a:rPr>
                  <a:t> to </a:t>
                </a:r>
                <a:r>
                  <a:rPr lang="it-IT" sz="1200" baseline="30000" dirty="0" smtClean="0">
                    <a:latin typeface="Calibri" panose="020F0502020204030204" pitchFamily="34" charset="0"/>
                    <a:cs typeface="Calibri" panose="020F0502020204030204" pitchFamily="34" charset="0"/>
                  </a:rPr>
                  <a:t>137</a:t>
                </a:r>
                <a:r>
                  <a:rPr lang="it-IT" sz="1200" baseline="0" dirty="0" smtClean="0">
                    <a:latin typeface="Calibri" panose="020F0502020204030204" pitchFamily="34" charset="0"/>
                    <a:cs typeface="Calibri" panose="020F0502020204030204" pitchFamily="34" charset="0"/>
                  </a:rPr>
                  <a:t>Cs</a:t>
                </a:r>
                <a:endParaRPr lang="it-IT" sz="1200" dirty="0">
                  <a:latin typeface="Calibri" panose="020F0502020204030204" pitchFamily="34" charset="0"/>
                  <a:cs typeface="Calibri" panose="020F0502020204030204" pitchFamily="34" charset="0"/>
                </a:endParaRP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rgbClr val="333333"/>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rgbClr val="333333"/>
                </a:solidFill>
                <a:latin typeface="+mn-lt"/>
                <a:ea typeface="+mn-ea"/>
                <a:cs typeface="+mn-cs"/>
              </a:defRPr>
            </a:pPr>
            <a:endParaRPr lang="en-US"/>
          </a:p>
        </c:txPr>
        <c:crossAx val="-803685488"/>
        <c:crosses val="autoZero"/>
        <c:crossBetween val="midCat"/>
        <c:majorUnit val="1"/>
        <c:minorUnit val="1"/>
      </c:valAx>
      <c:spPr>
        <a:noFill/>
        <a:ln>
          <a:noFill/>
        </a:ln>
        <a:effectLst/>
      </c:spPr>
    </c:plotArea>
    <c:legend>
      <c:legendPos val="t"/>
      <c:legendEntry>
        <c:idx val="0"/>
        <c:txPr>
          <a:bodyPr rot="0" spcFirstLastPara="1" vertOverflow="ellipsis" vert="horz" wrap="square" anchor="ctr" anchorCtr="1"/>
          <a:lstStyle/>
          <a:p>
            <a:pPr>
              <a:defRPr sz="1100" b="0" i="0" u="none" strike="noStrike" kern="1200" baseline="0">
                <a:solidFill>
                  <a:srgbClr val="333333"/>
                </a:solidFill>
                <a:latin typeface="+mn-lt"/>
                <a:ea typeface="+mn-ea"/>
                <a:cs typeface="+mn-cs"/>
              </a:defRPr>
            </a:pPr>
            <a:endParaRPr lang="en-US"/>
          </a:p>
        </c:txPr>
      </c:legendEntry>
      <c:legendEntry>
        <c:idx val="1"/>
        <c:txPr>
          <a:bodyPr rot="0" spcFirstLastPara="1" vertOverflow="ellipsis" vert="horz" wrap="square" anchor="ctr" anchorCtr="1"/>
          <a:lstStyle/>
          <a:p>
            <a:pPr>
              <a:defRPr sz="1100" b="0" i="0" u="none" strike="noStrike" kern="1200" baseline="0">
                <a:solidFill>
                  <a:srgbClr val="333333"/>
                </a:solidFill>
                <a:latin typeface="+mn-lt"/>
                <a:ea typeface="+mn-ea"/>
                <a:cs typeface="+mn-cs"/>
              </a:defRPr>
            </a:pPr>
            <a:endParaRPr lang="en-US"/>
          </a:p>
        </c:txPr>
      </c:legendEntry>
      <c:layout>
        <c:manualLayout>
          <c:xMode val="edge"/>
          <c:yMode val="edge"/>
          <c:x val="0.22381518943398604"/>
          <c:y val="0.13072590559332664"/>
          <c:w val="0.5122894608113866"/>
          <c:h val="6.6667122905862089E-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333333"/>
              </a:solidFill>
              <a:latin typeface="+mn-lt"/>
              <a:ea typeface="+mn-ea"/>
              <a:cs typeface="+mn-cs"/>
            </a:defRPr>
          </a:pPr>
          <a:endParaRPr lang="en-US"/>
        </a:p>
      </c:txPr>
    </c:legend>
    <c:plotVisOnly val="1"/>
    <c:dispBlanksAs val="gap"/>
    <c:showDLblsOverMax val="0"/>
  </c:chart>
  <c:spPr>
    <a:solidFill>
      <a:sysClr val="window" lastClr="FFFFFF"/>
    </a:solidFill>
    <a:ln w="12700" cap="flat" cmpd="sng" algn="ctr">
      <a:solidFill>
        <a:srgbClr val="333333"/>
      </a:solidFill>
      <a:prstDash val="solid"/>
      <a:miter lim="800000"/>
    </a:ln>
    <a:effectLst/>
  </c:spPr>
  <c:txPr>
    <a:bodyPr/>
    <a:lstStyle/>
    <a:p>
      <a:pPr>
        <a:defRPr>
          <a:solidFill>
            <a:srgbClr val="333333"/>
          </a:solidFill>
          <a:latin typeface="+mn-lt"/>
          <a:ea typeface="+mn-ea"/>
          <a:cs typeface="+mn-cs"/>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iPhone 6S -</a:t>
            </a:r>
            <a:r>
              <a:rPr lang="en-GB" baseline="0" dirty="0"/>
              <a:t> front and rear </a:t>
            </a:r>
            <a:r>
              <a:rPr lang="en-GB" baseline="0" dirty="0" smtClean="0"/>
              <a:t>camera</a:t>
            </a:r>
            <a:endParaRPr lang="en-GB"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rear camera facing source</c:v>
          </c:tx>
          <c:spPr>
            <a:ln w="19050" cap="rnd">
              <a:noFill/>
              <a:round/>
            </a:ln>
            <a:effectLst/>
          </c:spPr>
          <c:marker>
            <c:symbol val="circle"/>
            <c:size val="5"/>
            <c:spPr>
              <a:solidFill>
                <a:schemeClr val="accent1"/>
              </a:solidFill>
              <a:ln w="9525">
                <a:solidFill>
                  <a:schemeClr val="accent1"/>
                </a:solidFill>
              </a:ln>
              <a:effectLst/>
            </c:spPr>
          </c:marker>
          <c:errBars>
            <c:errDir val="y"/>
            <c:errBarType val="both"/>
            <c:errValType val="cust"/>
            <c:noEndCap val="0"/>
            <c:plus>
              <c:numRef>
                <c:f>Compilation!$G$5:$G$12</c:f>
                <c:numCache>
                  <c:formatCode>General</c:formatCode>
                  <c:ptCount val="8"/>
                  <c:pt idx="0">
                    <c:v>0.15222759003495898</c:v>
                  </c:pt>
                  <c:pt idx="1">
                    <c:v>1.1155477800084486</c:v>
                  </c:pt>
                  <c:pt idx="2">
                    <c:v>1.2612260853850854</c:v>
                  </c:pt>
                  <c:pt idx="3">
                    <c:v>1.0491444499405673</c:v>
                  </c:pt>
                  <c:pt idx="4">
                    <c:v>0.74866236977814971</c:v>
                  </c:pt>
                  <c:pt idx="5">
                    <c:v>0.25814430975338942</c:v>
                  </c:pt>
                  <c:pt idx="6">
                    <c:v>0.19088815202234818</c:v>
                  </c:pt>
                  <c:pt idx="7">
                    <c:v>9.4187191320598995E-2</c:v>
                  </c:pt>
                </c:numCache>
              </c:numRef>
            </c:plus>
            <c:minus>
              <c:numRef>
                <c:f>Compilation!$G$5:$G$12</c:f>
                <c:numCache>
                  <c:formatCode>General</c:formatCode>
                  <c:ptCount val="8"/>
                  <c:pt idx="0">
                    <c:v>0.15222759003495898</c:v>
                  </c:pt>
                  <c:pt idx="1">
                    <c:v>1.1155477800084486</c:v>
                  </c:pt>
                  <c:pt idx="2">
                    <c:v>1.2612260853850854</c:v>
                  </c:pt>
                  <c:pt idx="3">
                    <c:v>1.0491444499405673</c:v>
                  </c:pt>
                  <c:pt idx="4">
                    <c:v>0.74866236977814971</c:v>
                  </c:pt>
                  <c:pt idx="5">
                    <c:v>0.25814430975338942</c:v>
                  </c:pt>
                  <c:pt idx="6">
                    <c:v>0.19088815202234818</c:v>
                  </c:pt>
                  <c:pt idx="7">
                    <c:v>9.4187191320598995E-2</c:v>
                  </c:pt>
                </c:numCache>
              </c:numRef>
            </c:minus>
            <c:spPr>
              <a:noFill/>
              <a:ln w="9525" cap="flat" cmpd="sng" algn="ctr">
                <a:solidFill>
                  <a:schemeClr val="tx1">
                    <a:lumMod val="65000"/>
                    <a:lumOff val="35000"/>
                  </a:schemeClr>
                </a:solidFill>
                <a:round/>
              </a:ln>
              <a:effectLst/>
            </c:spPr>
          </c:errBars>
          <c:errBars>
            <c:errDir val="x"/>
            <c:errBarType val="both"/>
            <c:errValType val="fixedVal"/>
            <c:noEndCap val="0"/>
            <c:val val="1"/>
            <c:spPr>
              <a:noFill/>
              <a:ln w="9525" cap="flat" cmpd="sng" algn="ctr">
                <a:solidFill>
                  <a:schemeClr val="tx1">
                    <a:lumMod val="65000"/>
                    <a:lumOff val="35000"/>
                  </a:schemeClr>
                </a:solidFill>
                <a:round/>
              </a:ln>
              <a:effectLst/>
            </c:spPr>
          </c:errBars>
          <c:xVal>
            <c:numRef>
              <c:f>Compilation!$B$5:$B$12</c:f>
              <c:numCache>
                <c:formatCode>General</c:formatCode>
                <c:ptCount val="8"/>
                <c:pt idx="0">
                  <c:v>24</c:v>
                </c:pt>
                <c:pt idx="1">
                  <c:v>48</c:v>
                </c:pt>
                <c:pt idx="2">
                  <c:v>65</c:v>
                </c:pt>
                <c:pt idx="3">
                  <c:v>100</c:v>
                </c:pt>
                <c:pt idx="4">
                  <c:v>118</c:v>
                </c:pt>
                <c:pt idx="5">
                  <c:v>208</c:v>
                </c:pt>
                <c:pt idx="6">
                  <c:v>250</c:v>
                </c:pt>
                <c:pt idx="7">
                  <c:v>660</c:v>
                </c:pt>
              </c:numCache>
            </c:numRef>
          </c:xVal>
          <c:yVal>
            <c:numRef>
              <c:f>Compilation!$F$5:$F$12</c:f>
              <c:numCache>
                <c:formatCode>General</c:formatCode>
                <c:ptCount val="8"/>
                <c:pt idx="0">
                  <c:v>1.5500586522798399</c:v>
                </c:pt>
                <c:pt idx="1">
                  <c:v>15.92776983610606</c:v>
                </c:pt>
                <c:pt idx="2">
                  <c:v>17.917673095463115</c:v>
                </c:pt>
                <c:pt idx="3">
                  <c:v>13.73952498777088</c:v>
                </c:pt>
                <c:pt idx="4">
                  <c:v>10.781628301268503</c:v>
                </c:pt>
                <c:pt idx="5">
                  <c:v>2.8423654678172325</c:v>
                </c:pt>
                <c:pt idx="6">
                  <c:v>2.2513262064085331</c:v>
                </c:pt>
                <c:pt idx="7">
                  <c:v>1</c:v>
                </c:pt>
              </c:numCache>
            </c:numRef>
          </c:yVal>
          <c:smooth val="0"/>
          <c:extLst>
            <c:ext xmlns:c16="http://schemas.microsoft.com/office/drawing/2014/chart" uri="{C3380CC4-5D6E-409C-BE32-E72D297353CC}">
              <c16:uniqueId val="{00000000-DE34-4C07-A1FE-A5FF7D1012E8}"/>
            </c:ext>
          </c:extLst>
        </c:ser>
        <c:ser>
          <c:idx val="1"/>
          <c:order val="1"/>
          <c:tx>
            <c:v>front camera facing source</c:v>
          </c:tx>
          <c:spPr>
            <a:ln w="25400" cap="rnd">
              <a:noFill/>
              <a:round/>
            </a:ln>
            <a:effectLst/>
          </c:spPr>
          <c:marker>
            <c:symbol val="circle"/>
            <c:size val="5"/>
            <c:spPr>
              <a:solidFill>
                <a:srgbClr val="FF0000"/>
              </a:solidFill>
              <a:ln w="9525">
                <a:solidFill>
                  <a:srgbClr val="FF0000"/>
                </a:solidFill>
              </a:ln>
              <a:effectLst/>
            </c:spPr>
          </c:marker>
          <c:errBars>
            <c:errDir val="y"/>
            <c:errBarType val="both"/>
            <c:errValType val="cust"/>
            <c:noEndCap val="0"/>
            <c:plus>
              <c:numRef>
                <c:f>Compilation!$F$23:$F$27</c:f>
                <c:numCache>
                  <c:formatCode>General</c:formatCode>
                  <c:ptCount val="5"/>
                  <c:pt idx="0">
                    <c:v>0.21337612259523808</c:v>
                  </c:pt>
                  <c:pt idx="1">
                    <c:v>2.7123380591807154</c:v>
                  </c:pt>
                  <c:pt idx="2">
                    <c:v>2.9014237478634586</c:v>
                  </c:pt>
                  <c:pt idx="3">
                    <c:v>0.30627198594768185</c:v>
                  </c:pt>
                  <c:pt idx="4">
                    <c:v>0.25607102572690349</c:v>
                  </c:pt>
                </c:numCache>
              </c:numRef>
            </c:plus>
            <c:minus>
              <c:numRef>
                <c:f>Compilation!$F$23:$F$27</c:f>
                <c:numCache>
                  <c:formatCode>General</c:formatCode>
                  <c:ptCount val="5"/>
                  <c:pt idx="0">
                    <c:v>0.21337612259523808</c:v>
                  </c:pt>
                  <c:pt idx="1">
                    <c:v>2.7123380591807154</c:v>
                  </c:pt>
                  <c:pt idx="2">
                    <c:v>2.9014237478634586</c:v>
                  </c:pt>
                  <c:pt idx="3">
                    <c:v>0.30627198594768185</c:v>
                  </c:pt>
                  <c:pt idx="4">
                    <c:v>0.25607102572690349</c:v>
                  </c:pt>
                </c:numCache>
              </c:numRef>
            </c:minus>
            <c:spPr>
              <a:noFill/>
              <a:ln w="9525" cap="flat" cmpd="sng" algn="ctr">
                <a:solidFill>
                  <a:schemeClr val="tx1">
                    <a:lumMod val="65000"/>
                    <a:lumOff val="35000"/>
                  </a:schemeClr>
                </a:solidFill>
                <a:round/>
              </a:ln>
              <a:effectLst/>
            </c:spPr>
          </c:errBars>
          <c:errBars>
            <c:errDir val="x"/>
            <c:errBarType val="both"/>
            <c:errValType val="fixedVal"/>
            <c:noEndCap val="0"/>
            <c:val val="1"/>
            <c:spPr>
              <a:noFill/>
              <a:ln w="9525" cap="flat" cmpd="sng" algn="ctr">
                <a:solidFill>
                  <a:schemeClr val="tx1">
                    <a:lumMod val="65000"/>
                    <a:lumOff val="35000"/>
                  </a:schemeClr>
                </a:solidFill>
                <a:round/>
              </a:ln>
              <a:effectLst/>
            </c:spPr>
          </c:errBars>
          <c:xVal>
            <c:numRef>
              <c:f>Compilation!$B$23:$B$27</c:f>
              <c:numCache>
                <c:formatCode>General</c:formatCode>
                <c:ptCount val="5"/>
                <c:pt idx="0">
                  <c:v>24</c:v>
                </c:pt>
                <c:pt idx="1">
                  <c:v>48</c:v>
                </c:pt>
                <c:pt idx="2">
                  <c:v>65</c:v>
                </c:pt>
                <c:pt idx="3">
                  <c:v>250</c:v>
                </c:pt>
                <c:pt idx="4">
                  <c:v>660</c:v>
                </c:pt>
              </c:numCache>
            </c:numRef>
          </c:xVal>
          <c:yVal>
            <c:numRef>
              <c:f>Compilation!$E$23:$E$27</c:f>
              <c:numCache>
                <c:formatCode>General</c:formatCode>
                <c:ptCount val="5"/>
                <c:pt idx="0">
                  <c:v>1.1272715942751474</c:v>
                </c:pt>
                <c:pt idx="1">
                  <c:v>14.912267551054715</c:v>
                </c:pt>
                <c:pt idx="2">
                  <c:v>15.489385097182209</c:v>
                </c:pt>
                <c:pt idx="3">
                  <c:v>1.5606439589359518</c:v>
                </c:pt>
                <c:pt idx="4">
                  <c:v>1</c:v>
                </c:pt>
              </c:numCache>
            </c:numRef>
          </c:yVal>
          <c:smooth val="0"/>
          <c:extLst>
            <c:ext xmlns:c16="http://schemas.microsoft.com/office/drawing/2014/chart" uri="{C3380CC4-5D6E-409C-BE32-E72D297353CC}">
              <c16:uniqueId val="{00000001-DE34-4C07-A1FE-A5FF7D1012E8}"/>
            </c:ext>
          </c:extLst>
        </c:ser>
        <c:ser>
          <c:idx val="2"/>
          <c:order val="2"/>
          <c:tx>
            <c:v>front camera facing user</c:v>
          </c:tx>
          <c:spPr>
            <a:ln w="25400" cap="rnd">
              <a:noFill/>
              <a:round/>
            </a:ln>
            <a:effectLst/>
          </c:spPr>
          <c:marker>
            <c:symbol val="square"/>
            <c:size val="5"/>
            <c:spPr>
              <a:solidFill>
                <a:srgbClr val="7030A0"/>
              </a:solidFill>
              <a:ln w="9525">
                <a:solidFill>
                  <a:srgbClr val="7030A0"/>
                </a:solidFill>
              </a:ln>
              <a:effectLst/>
            </c:spPr>
          </c:marker>
          <c:errBars>
            <c:errDir val="y"/>
            <c:errBarType val="both"/>
            <c:errValType val="cust"/>
            <c:noEndCap val="0"/>
            <c:plus>
              <c:numRef>
                <c:f>Compilation!$K$23:$K$27</c:f>
                <c:numCache>
                  <c:formatCode>General</c:formatCode>
                  <c:ptCount val="5"/>
                  <c:pt idx="0">
                    <c:v>3.2207470267392117E-2</c:v>
                  </c:pt>
                  <c:pt idx="1">
                    <c:v>1.6244346213881058</c:v>
                  </c:pt>
                  <c:pt idx="2">
                    <c:v>2.3352816976260304</c:v>
                  </c:pt>
                  <c:pt idx="3">
                    <c:v>0.31325957505872765</c:v>
                  </c:pt>
                  <c:pt idx="4">
                    <c:v>0.25698021859623665</c:v>
                  </c:pt>
                </c:numCache>
              </c:numRef>
            </c:plus>
            <c:minus>
              <c:numRef>
                <c:f>Compilation!$K$23:$K$27</c:f>
                <c:numCache>
                  <c:formatCode>General</c:formatCode>
                  <c:ptCount val="5"/>
                  <c:pt idx="0">
                    <c:v>3.2207470267392117E-2</c:v>
                  </c:pt>
                  <c:pt idx="1">
                    <c:v>1.6244346213881058</c:v>
                  </c:pt>
                  <c:pt idx="2">
                    <c:v>2.3352816976260304</c:v>
                  </c:pt>
                  <c:pt idx="3">
                    <c:v>0.31325957505872765</c:v>
                  </c:pt>
                  <c:pt idx="4">
                    <c:v>0.25698021859623665</c:v>
                  </c:pt>
                </c:numCache>
              </c:numRef>
            </c:minus>
            <c:spPr>
              <a:noFill/>
              <a:ln w="9525" cap="flat" cmpd="sng" algn="ctr">
                <a:solidFill>
                  <a:schemeClr val="tx1">
                    <a:lumMod val="65000"/>
                    <a:lumOff val="35000"/>
                  </a:schemeClr>
                </a:solidFill>
                <a:round/>
              </a:ln>
              <a:effectLst/>
            </c:spPr>
          </c:errBars>
          <c:errBars>
            <c:errDir val="x"/>
            <c:errBarType val="both"/>
            <c:errValType val="fixedVal"/>
            <c:noEndCap val="0"/>
            <c:val val="1"/>
            <c:spPr>
              <a:noFill/>
              <a:ln w="9525" cap="flat" cmpd="sng" algn="ctr">
                <a:solidFill>
                  <a:schemeClr val="tx1">
                    <a:lumMod val="65000"/>
                    <a:lumOff val="35000"/>
                  </a:schemeClr>
                </a:solidFill>
                <a:round/>
              </a:ln>
              <a:effectLst/>
            </c:spPr>
          </c:errBars>
          <c:xVal>
            <c:numRef>
              <c:f>Compilation!$B$23:$B$27</c:f>
              <c:numCache>
                <c:formatCode>General</c:formatCode>
                <c:ptCount val="5"/>
                <c:pt idx="0">
                  <c:v>24</c:v>
                </c:pt>
                <c:pt idx="1">
                  <c:v>48</c:v>
                </c:pt>
                <c:pt idx="2">
                  <c:v>65</c:v>
                </c:pt>
                <c:pt idx="3">
                  <c:v>250</c:v>
                </c:pt>
                <c:pt idx="4">
                  <c:v>660</c:v>
                </c:pt>
              </c:numCache>
            </c:numRef>
          </c:xVal>
          <c:yVal>
            <c:numRef>
              <c:f>Compilation!$J$23:$J$27</c:f>
              <c:numCache>
                <c:formatCode>General</c:formatCode>
                <c:ptCount val="5"/>
                <c:pt idx="0">
                  <c:v>4.5664954429107271E-2</c:v>
                </c:pt>
                <c:pt idx="1">
                  <c:v>8.3137019195848794</c:v>
                </c:pt>
                <c:pt idx="2">
                  <c:v>12.264111069790145</c:v>
                </c:pt>
                <c:pt idx="3">
                  <c:v>1.3648496901411724</c:v>
                </c:pt>
                <c:pt idx="4">
                  <c:v>1</c:v>
                </c:pt>
              </c:numCache>
            </c:numRef>
          </c:yVal>
          <c:smooth val="0"/>
          <c:extLst>
            <c:ext xmlns:c16="http://schemas.microsoft.com/office/drawing/2014/chart" uri="{C3380CC4-5D6E-409C-BE32-E72D297353CC}">
              <c16:uniqueId val="{00000002-DE34-4C07-A1FE-A5FF7D1012E8}"/>
            </c:ext>
          </c:extLst>
        </c:ser>
        <c:dLbls>
          <c:showLegendKey val="0"/>
          <c:showVal val="0"/>
          <c:showCatName val="0"/>
          <c:showSerName val="0"/>
          <c:showPercent val="0"/>
          <c:showBubbleSize val="0"/>
        </c:dLbls>
        <c:axId val="-803682768"/>
        <c:axId val="-803692560"/>
      </c:scatterChart>
      <c:valAx>
        <c:axId val="-803682768"/>
        <c:scaling>
          <c:logBase val="10"/>
          <c:orientation val="minMax"/>
          <c:max val="1000"/>
          <c:min val="1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r>
                  <a:rPr lang="en-US" sz="1200" dirty="0" smtClean="0">
                    <a:latin typeface="Calibri" panose="020F0502020204030204" pitchFamily="34" charset="0"/>
                    <a:cs typeface="Calibri" panose="020F0502020204030204" pitchFamily="34" charset="0"/>
                  </a:rPr>
                  <a:t>Photon Energy [</a:t>
                </a:r>
                <a:r>
                  <a:rPr lang="en-US" sz="1200" dirty="0" err="1" smtClean="0">
                    <a:latin typeface="Calibri" panose="020F0502020204030204" pitchFamily="34" charset="0"/>
                    <a:cs typeface="Calibri" panose="020F0502020204030204" pitchFamily="34" charset="0"/>
                  </a:rPr>
                  <a:t>keV</a:t>
                </a:r>
                <a:r>
                  <a:rPr lang="en-US" sz="1200" dirty="0" smtClean="0">
                    <a:latin typeface="Calibri" panose="020F0502020204030204" pitchFamily="34" charset="0"/>
                    <a:cs typeface="Calibri" panose="020F0502020204030204" pitchFamily="34" charset="0"/>
                  </a:rPr>
                  <a:t>]</a:t>
                </a:r>
                <a:endParaRPr lang="en-US" sz="1200" dirty="0">
                  <a:latin typeface="Calibri" panose="020F0502020204030204" pitchFamily="34" charset="0"/>
                  <a:cs typeface="Calibri" panose="020F0502020204030204" pitchFamily="34" charset="0"/>
                </a:endParaRPr>
              </a:p>
            </c:rich>
          </c:tx>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803692560"/>
        <c:crosses val="autoZero"/>
        <c:crossBetween val="midCat"/>
      </c:valAx>
      <c:valAx>
        <c:axId val="-803692560"/>
        <c:scaling>
          <c:orientation val="minMax"/>
          <c:max val="2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r>
                  <a:rPr lang="en-US" sz="1200" dirty="0">
                    <a:latin typeface="+mn-lt"/>
                    <a:cs typeface="Calibri" panose="020F0502020204030204" pitchFamily="34" charset="0"/>
                  </a:rPr>
                  <a:t>Data normalized to Cs-137</a:t>
                </a:r>
              </a:p>
            </c:rich>
          </c:tx>
          <c:layout>
            <c:manualLayout>
              <c:xMode val="edge"/>
              <c:yMode val="edge"/>
              <c:x val="2.2072099751168278E-2"/>
              <c:y val="0.306992158936085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3682768"/>
        <c:crosses val="autoZero"/>
        <c:crossBetween val="midCat"/>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12700">
      <a:solidFill>
        <a:schemeClr val="tx1"/>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iPhone 6S</a:t>
            </a:r>
            <a:r>
              <a:rPr lang="en-GB" baseline="0"/>
              <a:t> "RadioactivityCounter"</a:t>
            </a:r>
            <a:endParaRPr lang="en-GB"/>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10 minutes based</c:v>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8.3588788042716963E-3"/>
                  <c:y val="-9.0591518165492477E-2"/>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Compilation!$C$6:$C$13</c:f>
                <c:numCache>
                  <c:formatCode>General</c:formatCode>
                  <c:ptCount val="8"/>
                  <c:pt idx="0">
                    <c:v>3.7562889487720024</c:v>
                  </c:pt>
                  <c:pt idx="1">
                    <c:v>4.74</c:v>
                  </c:pt>
                  <c:pt idx="2">
                    <c:v>8.5207948246888598</c:v>
                  </c:pt>
                  <c:pt idx="3">
                    <c:v>12.327099892441929</c:v>
                  </c:pt>
                  <c:pt idx="4">
                    <c:v>17.178762140541998</c:v>
                  </c:pt>
                  <c:pt idx="5">
                    <c:v>23.219624053297501</c:v>
                  </c:pt>
                  <c:pt idx="6">
                    <c:v>69.813851857000301</c:v>
                  </c:pt>
                  <c:pt idx="7">
                    <c:v>70.117901898635452</c:v>
                  </c:pt>
                </c:numCache>
              </c:numRef>
            </c:plus>
            <c:minus>
              <c:numRef>
                <c:f>Compilation!$C$6:$C$13</c:f>
                <c:numCache>
                  <c:formatCode>General</c:formatCode>
                  <c:ptCount val="8"/>
                  <c:pt idx="0">
                    <c:v>3.7562889487720024</c:v>
                  </c:pt>
                  <c:pt idx="1">
                    <c:v>4.74</c:v>
                  </c:pt>
                  <c:pt idx="2">
                    <c:v>8.5207948246888598</c:v>
                  </c:pt>
                  <c:pt idx="3">
                    <c:v>12.327099892441929</c:v>
                  </c:pt>
                  <c:pt idx="4">
                    <c:v>17.178762140541998</c:v>
                  </c:pt>
                  <c:pt idx="5">
                    <c:v>23.219624053297501</c:v>
                  </c:pt>
                  <c:pt idx="6">
                    <c:v>69.813851857000301</c:v>
                  </c:pt>
                  <c:pt idx="7">
                    <c:v>70.117901898635452</c:v>
                  </c:pt>
                </c:numCache>
              </c:numRef>
            </c:minus>
            <c:spPr>
              <a:noFill/>
              <a:ln w="9525" cap="flat" cmpd="sng" algn="ctr">
                <a:solidFill>
                  <a:schemeClr val="tx1">
                    <a:lumMod val="65000"/>
                    <a:lumOff val="35000"/>
                  </a:schemeClr>
                </a:solidFill>
                <a:round/>
              </a:ln>
              <a:effectLst/>
            </c:spPr>
          </c:errBars>
          <c:xVal>
            <c:numRef>
              <c:f>Compilation!$A$6:$A$13</c:f>
              <c:numCache>
                <c:formatCode>General</c:formatCode>
                <c:ptCount val="8"/>
                <c:pt idx="0">
                  <c:v>2</c:v>
                </c:pt>
                <c:pt idx="1">
                  <c:v>5</c:v>
                </c:pt>
                <c:pt idx="2">
                  <c:v>10</c:v>
                </c:pt>
                <c:pt idx="3">
                  <c:v>20</c:v>
                </c:pt>
                <c:pt idx="4">
                  <c:v>50</c:v>
                </c:pt>
                <c:pt idx="5">
                  <c:v>100</c:v>
                </c:pt>
                <c:pt idx="6">
                  <c:v>500</c:v>
                </c:pt>
                <c:pt idx="7">
                  <c:v>1000</c:v>
                </c:pt>
              </c:numCache>
            </c:numRef>
          </c:xVal>
          <c:yVal>
            <c:numRef>
              <c:f>Compilation!$B$6:$B$13</c:f>
              <c:numCache>
                <c:formatCode>General</c:formatCode>
                <c:ptCount val="8"/>
                <c:pt idx="0">
                  <c:v>4.5619999999999994</c:v>
                </c:pt>
                <c:pt idx="1">
                  <c:v>4.7513333333333332</c:v>
                </c:pt>
                <c:pt idx="2">
                  <c:v>10.102222222222222</c:v>
                </c:pt>
                <c:pt idx="3">
                  <c:v>22.790714285714284</c:v>
                </c:pt>
                <c:pt idx="4">
                  <c:v>54.740714285714283</c:v>
                </c:pt>
                <c:pt idx="5">
                  <c:v>111.24</c:v>
                </c:pt>
                <c:pt idx="6">
                  <c:v>546.33111111111111</c:v>
                </c:pt>
                <c:pt idx="7">
                  <c:v>1052.8150000000001</c:v>
                </c:pt>
              </c:numCache>
            </c:numRef>
          </c:yVal>
          <c:smooth val="0"/>
          <c:extLst>
            <c:ext xmlns:c16="http://schemas.microsoft.com/office/drawing/2014/chart" uri="{C3380CC4-5D6E-409C-BE32-E72D297353CC}">
              <c16:uniqueId val="{00000000-DB3C-4E92-8CEF-295932F519D7}"/>
            </c:ext>
          </c:extLst>
        </c:ser>
        <c:ser>
          <c:idx val="1"/>
          <c:order val="1"/>
          <c:spPr>
            <a:ln w="12700" cap="rnd">
              <a:solidFill>
                <a:schemeClr val="bg1">
                  <a:lumMod val="65000"/>
                </a:schemeClr>
              </a:solidFill>
              <a:prstDash val="sysDash"/>
              <a:round/>
            </a:ln>
            <a:effectLst/>
          </c:spPr>
          <c:marker>
            <c:symbol val="none"/>
          </c:marker>
          <c:xVal>
            <c:numRef>
              <c:f>Compilation!$A$15:$A$16</c:f>
              <c:numCache>
                <c:formatCode>General</c:formatCode>
                <c:ptCount val="2"/>
                <c:pt idx="0">
                  <c:v>1</c:v>
                </c:pt>
                <c:pt idx="1">
                  <c:v>1000</c:v>
                </c:pt>
              </c:numCache>
            </c:numRef>
          </c:xVal>
          <c:yVal>
            <c:numRef>
              <c:f>Compilation!$B$15:$B$16</c:f>
              <c:numCache>
                <c:formatCode>General</c:formatCode>
                <c:ptCount val="2"/>
                <c:pt idx="0">
                  <c:v>1</c:v>
                </c:pt>
                <c:pt idx="1">
                  <c:v>1000</c:v>
                </c:pt>
              </c:numCache>
            </c:numRef>
          </c:yVal>
          <c:smooth val="0"/>
          <c:extLst>
            <c:ext xmlns:c16="http://schemas.microsoft.com/office/drawing/2014/chart" uri="{C3380CC4-5D6E-409C-BE32-E72D297353CC}">
              <c16:uniqueId val="{00000001-DB3C-4E92-8CEF-295932F519D7}"/>
            </c:ext>
          </c:extLst>
        </c:ser>
        <c:ser>
          <c:idx val="2"/>
          <c:order val="2"/>
          <c:tx>
            <c:v>60 minutes based</c:v>
          </c:tx>
          <c:spPr>
            <a:ln w="25400" cap="rnd">
              <a:noFill/>
              <a:round/>
            </a:ln>
            <a:effectLst/>
          </c:spPr>
          <c:marker>
            <c:symbol val="circle"/>
            <c:size val="5"/>
            <c:spPr>
              <a:solidFill>
                <a:srgbClr val="FF0000"/>
              </a:solidFill>
              <a:ln w="9525">
                <a:solidFill>
                  <a:srgbClr val="FF0000"/>
                </a:solidFill>
              </a:ln>
              <a:effectLst/>
            </c:spPr>
          </c:marker>
          <c:errBars>
            <c:errDir val="y"/>
            <c:errBarType val="both"/>
            <c:errValType val="cust"/>
            <c:noEndCap val="0"/>
            <c:plus>
              <c:numRef>
                <c:f>(Compilation!$D$14,Compilation!$E$7,Compilation!$E$8)</c:f>
                <c:numCache>
                  <c:formatCode>General</c:formatCode>
                  <c:ptCount val="3"/>
                  <c:pt idx="0">
                    <c:v>1.72</c:v>
                  </c:pt>
                  <c:pt idx="1">
                    <c:v>7.2013540045429565</c:v>
                  </c:pt>
                  <c:pt idx="2">
                    <c:v>11.396196832204794</c:v>
                  </c:pt>
                </c:numCache>
              </c:numRef>
            </c:plus>
            <c:minus>
              <c:numRef>
                <c:f>(Compilation!$D$14,Compilation!$E$7,Compilation!$E$8)</c:f>
                <c:numCache>
                  <c:formatCode>General</c:formatCode>
                  <c:ptCount val="3"/>
                  <c:pt idx="0">
                    <c:v>1.72</c:v>
                  </c:pt>
                  <c:pt idx="1">
                    <c:v>7.2013540045429565</c:v>
                  </c:pt>
                  <c:pt idx="2">
                    <c:v>11.396196832204794</c:v>
                  </c:pt>
                </c:numCache>
              </c:numRef>
            </c:minus>
            <c:spPr>
              <a:noFill/>
              <a:ln w="9525" cap="flat" cmpd="sng" algn="ctr">
                <a:solidFill>
                  <a:schemeClr val="tx1">
                    <a:lumMod val="65000"/>
                    <a:lumOff val="35000"/>
                  </a:schemeClr>
                </a:solidFill>
                <a:round/>
              </a:ln>
              <a:effectLst/>
            </c:spPr>
          </c:errBars>
          <c:xVal>
            <c:numRef>
              <c:f>Compilation!$A$6:$A$8</c:f>
              <c:numCache>
                <c:formatCode>General</c:formatCode>
                <c:ptCount val="3"/>
                <c:pt idx="0">
                  <c:v>2</c:v>
                </c:pt>
                <c:pt idx="1">
                  <c:v>5</c:v>
                </c:pt>
                <c:pt idx="2">
                  <c:v>10</c:v>
                </c:pt>
              </c:numCache>
            </c:numRef>
          </c:xVal>
          <c:yVal>
            <c:numRef>
              <c:f>Compilation!$D$6:$D$8</c:f>
              <c:numCache>
                <c:formatCode>General</c:formatCode>
                <c:ptCount val="3"/>
                <c:pt idx="0">
                  <c:v>1.7322033898305078</c:v>
                </c:pt>
                <c:pt idx="1">
                  <c:v>5.5292982456140347</c:v>
                </c:pt>
                <c:pt idx="2">
                  <c:v>12.25827586206896</c:v>
                </c:pt>
              </c:numCache>
            </c:numRef>
          </c:yVal>
          <c:smooth val="0"/>
          <c:extLst>
            <c:ext xmlns:c16="http://schemas.microsoft.com/office/drawing/2014/chart" uri="{C3380CC4-5D6E-409C-BE32-E72D297353CC}">
              <c16:uniqueId val="{00000002-DB3C-4E92-8CEF-295932F519D7}"/>
            </c:ext>
          </c:extLst>
        </c:ser>
        <c:dLbls>
          <c:showLegendKey val="0"/>
          <c:showVal val="0"/>
          <c:showCatName val="0"/>
          <c:showSerName val="0"/>
          <c:showPercent val="0"/>
          <c:showBubbleSize val="0"/>
        </c:dLbls>
        <c:axId val="632933184"/>
        <c:axId val="632936136"/>
      </c:scatterChart>
      <c:valAx>
        <c:axId val="632933184"/>
        <c:scaling>
          <c:logBase val="10"/>
          <c:orientation val="minMax"/>
          <c:max val="1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GB" sz="1200"/>
                  <a:t>Air kerma rate [µGy</a:t>
                </a:r>
                <a:r>
                  <a:rPr lang="en-GB" sz="1200" baseline="0"/>
                  <a:t> h</a:t>
                </a:r>
                <a:r>
                  <a:rPr lang="en-GB" sz="1200" baseline="30000"/>
                  <a:t>-1</a:t>
                </a:r>
                <a:r>
                  <a:rPr lang="en-GB" sz="1200" baseline="0"/>
                  <a:t>]</a:t>
                </a:r>
                <a:endParaRPr lang="en-GB" sz="1200"/>
              </a:p>
            </c:rich>
          </c:tx>
          <c:layout>
            <c:manualLayout>
              <c:xMode val="edge"/>
              <c:yMode val="edge"/>
              <c:x val="0.39269960529742942"/>
              <c:y val="0.9164485195929456"/>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32936136"/>
        <c:crosses val="autoZero"/>
        <c:crossBetween val="midCat"/>
      </c:valAx>
      <c:valAx>
        <c:axId val="632936136"/>
        <c:scaling>
          <c:logBase val="10"/>
          <c:orientation val="minMax"/>
          <c:min val="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GB" sz="1200"/>
                  <a:t>Measured dose-rate [µGy h</a:t>
                </a:r>
                <a:r>
                  <a:rPr lang="en-GB" sz="1200" baseline="30000"/>
                  <a:t>-1</a:t>
                </a:r>
                <a:r>
                  <a:rPr lang="en-GB" sz="1200" baseline="0"/>
                  <a:t>]</a:t>
                </a:r>
                <a:endParaRPr lang="en-GB" sz="1200"/>
              </a:p>
            </c:rich>
          </c:tx>
          <c:layout/>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32933184"/>
        <c:crosses val="autoZero"/>
        <c:crossBetween val="midCat"/>
      </c:valAx>
      <c:spPr>
        <a:noFill/>
        <a:ln>
          <a:noFill/>
        </a:ln>
        <a:effectLst/>
      </c:spPr>
    </c:plotArea>
    <c:legend>
      <c:legendPos val="t"/>
      <c:legendEntry>
        <c:idx val="1"/>
        <c:delete val="1"/>
      </c:legendEntry>
      <c:legendEntry>
        <c:idx val="3"/>
        <c:delete val="1"/>
      </c:legendEntry>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6350" cap="flat" cmpd="sng" algn="ctr">
      <a:solidFill>
        <a:schemeClr val="tx1"/>
      </a:solidFill>
      <a:round/>
    </a:ln>
    <a:effectLst/>
  </c:spPr>
  <c:txPr>
    <a:bodyPr/>
    <a:lstStyle/>
    <a:p>
      <a:pPr>
        <a:defRPr/>
      </a:pPr>
      <a:endParaRPr lang="en-US"/>
    </a:p>
  </c:txPr>
  <c:externalData r:id="rId3">
    <c:autoUpdate val="0"/>
  </c:externalData>
</c:chartSpace>
</file>

<file path=ppt/charts/chart4.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'2 µGy h-1 one hour'!$D$5:$D$69</cx:f>
        <cx:lvl ptCount="65" formatCode="General">
          <cx:pt idx="0">0</cx:pt>
          <cx:pt idx="1">0</cx:pt>
          <cx:pt idx="2">0</cx:pt>
          <cx:pt idx="3">0</cx:pt>
          <cx:pt idx="4">0</cx:pt>
          <cx:pt idx="5">5</cx:pt>
          <cx:pt idx="6">0</cx:pt>
          <cx:pt idx="7">0</cx:pt>
          <cx:pt idx="8">0</cx:pt>
          <cx:pt idx="9">0</cx:pt>
          <cx:pt idx="10">0</cx:pt>
          <cx:pt idx="11">0</cx:pt>
          <cx:pt idx="12">1</cx:pt>
          <cx:pt idx="13">11</cx:pt>
          <cx:pt idx="14">0</cx:pt>
          <cx:pt idx="15">1</cx:pt>
          <cx:pt idx="16">0</cx:pt>
          <cx:pt idx="17">0</cx:pt>
          <cx:pt idx="18">0</cx:pt>
          <cx:pt idx="19">6</cx:pt>
          <cx:pt idx="20">0</cx:pt>
          <cx:pt idx="21">0</cx:pt>
          <cx:pt idx="22">15</cx:pt>
          <cx:pt idx="23">0</cx:pt>
          <cx:pt idx="24">1</cx:pt>
          <cx:pt idx="25">1</cx:pt>
          <cx:pt idx="26">0</cx:pt>
          <cx:pt idx="27">0</cx:pt>
          <cx:pt idx="28">0</cx:pt>
          <cx:pt idx="29">0</cx:pt>
          <cx:pt idx="30">1</cx:pt>
          <cx:pt idx="31">0</cx:pt>
          <cx:pt idx="32">5</cx:pt>
          <cx:pt idx="33">0</cx:pt>
          <cx:pt idx="34">8</cx:pt>
          <cx:pt idx="35">0</cx:pt>
          <cx:pt idx="36">0</cx:pt>
          <cx:pt idx="37">0</cx:pt>
          <cx:pt idx="38">1</cx:pt>
          <cx:pt idx="39">0</cx:pt>
          <cx:pt idx="40">0</cx:pt>
          <cx:pt idx="41">0</cx:pt>
          <cx:pt idx="42">2</cx:pt>
          <cx:pt idx="43">0</cx:pt>
          <cx:pt idx="44">12</cx:pt>
          <cx:pt idx="45">5</cx:pt>
          <cx:pt idx="46">1</cx:pt>
          <cx:pt idx="47">10</cx:pt>
          <cx:pt idx="48">0</cx:pt>
          <cx:pt idx="49">12</cx:pt>
          <cx:pt idx="50">9</cx:pt>
          <cx:pt idx="51">12</cx:pt>
          <cx:pt idx="52">0</cx:pt>
          <cx:pt idx="53">0</cx:pt>
          <cx:pt idx="54">9</cx:pt>
          <cx:pt idx="55">1</cx:pt>
          <cx:pt idx="56">3</cx:pt>
          <cx:pt idx="57">8</cx:pt>
          <cx:pt idx="58">1</cx:pt>
          <cx:pt idx="59">0</cx:pt>
          <cx:pt idx="60">0</cx:pt>
          <cx:pt idx="61">0</cx:pt>
          <cx:pt idx="62">1</cx:pt>
          <cx:pt idx="63">0</cx:pt>
          <cx:pt idx="64">1</cx:pt>
        </cx:lvl>
      </cx:numDim>
    </cx:data>
  </cx:chartData>
  <cx:chart>
    <cx:title pos="t" align="ctr" overlay="0">
      <cx:tx>
        <cx:rich>
          <a:bodyPr rot="0" spcFirstLastPara="1" vertOverflow="ellipsis" vert="horz" wrap="square" lIns="38100" tIns="19050" rIns="38100" bIns="19050" anchor="ctr" anchorCtr="1" compatLnSpc="0"/>
          <a:lstStyle/>
          <a:p>
            <a:pPr algn="ctr" rtl="0">
              <a:defRPr sz="1400" b="0" i="0" u="none" strike="noStrike" kern="1200" spc="0" baseline="0">
                <a:solidFill>
                  <a:sysClr val="windowText" lastClr="000000">
                    <a:lumMod val="65000"/>
                    <a:lumOff val="35000"/>
                  </a:sysClr>
                </a:solidFill>
                <a:latin typeface="+mn-lt"/>
                <a:ea typeface="+mn-ea"/>
                <a:cs typeface="+mn-cs"/>
              </a:defRPr>
            </a:pPr>
            <a:r>
              <a:rPr kumimoji="0" lang="en-US"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a:rPr>
              <a:t>CPM distribution at 2 </a:t>
            </a:r>
            <a:r>
              <a:rPr kumimoji="0" lang="el-GR"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pitchFamily="34" charset="0"/>
                <a:cs typeface="Calibri" panose="020F0502020204030204" pitchFamily="34" charset="0"/>
              </a:rPr>
              <a:t>μ</a:t>
            </a:r>
            <a:r>
              <a:rPr kumimoji="0" lang="de-DE"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pitchFamily="34" charset="0"/>
                <a:cs typeface="Calibri" panose="020F0502020204030204" pitchFamily="34" charset="0"/>
              </a:rPr>
              <a:t>Gy/h</a:t>
            </a:r>
            <a:endParaRPr kumimoji="0" lang="en-US"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a:endParaRPr>
          </a:p>
        </cx:rich>
      </cx:tx>
    </cx:title>
    <cx:plotArea>
      <cx:plotAreaRegion>
        <cx:series layoutId="clusteredColumn" uniqueId="{D4BA1FA7-EF75-4C2E-BDFC-17E589C05455}">
          <cx:dataId val="0"/>
          <cx:layoutPr>
            <cx:binning intervalClosed="r">
              <cx:binSize val="2"/>
            </cx:binning>
          </cx:layoutPr>
        </cx:series>
      </cx:plotAreaRegion>
      <cx:axis id="0">
        <cx:catScaling gapWidth="2.19000006"/>
        <cx:title>
          <cx:tx>
            <cx:rich>
              <a:bodyPr spcFirstLastPara="1" vertOverflow="ellipsis" wrap="square" lIns="0" tIns="0" rIns="0" bIns="0" anchor="ctr" anchorCtr="1"/>
              <a:lstStyle/>
              <a:p>
                <a:pPr algn="ctr">
                  <a:defRPr/>
                </a:pPr>
                <a:r>
                  <a:rPr lang="en-US" sz="1200"/>
                  <a:t>CPM</a:t>
                </a:r>
                <a:endParaRPr lang="en-US" sz="1100"/>
              </a:p>
            </cx:rich>
          </cx:tx>
        </cx:title>
        <cx:tickLabels/>
      </cx:axis>
      <cx:axis id="1">
        <cx:valScaling/>
        <cx:title>
          <cx:tx>
            <cx:rich>
              <a:bodyPr spcFirstLastPara="1" vertOverflow="ellipsis" wrap="square" lIns="0" tIns="0" rIns="0" bIns="0" anchor="ctr" anchorCtr="1"/>
              <a:lstStyle/>
              <a:p>
                <a:pPr algn="ctr">
                  <a:defRPr sz="1100"/>
                </a:pPr>
                <a:r>
                  <a:rPr lang="en-US" sz="1200"/>
                  <a:t>Frequency</a:t>
                </a:r>
                <a:endParaRPr lang="en-US"/>
              </a:p>
            </cx:rich>
          </cx:tx>
        </cx:title>
        <cx:majorGridlines/>
        <cx:tickLabels/>
      </cx:axis>
    </cx:plotArea>
  </cx:chart>
  <cx:spPr>
    <a:ln w="12700">
      <a:solidFill>
        <a:schemeClr val="tx1"/>
      </a:solidFill>
    </a:ln>
  </cx:spPr>
  <cx:clrMapOvr bg1="lt1" tx1="dk1" bg2="lt2" tx2="dk2" accent1="accent1" accent2="accent2" accent3="accent3" accent4="accent4" accent5="accent5" accent6="accent6" hlink="hlink" folHlink="folHlink"/>
</cx:chartSpace>
</file>

<file path=ppt/charts/chart5.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'Cs 137 2 μGy h-1 one hour'!$D$17:$D$79</cx:f>
        <cx:lvl ptCount="63" formatCode="General">
          <cx:pt idx="0">10</cx:pt>
          <cx:pt idx="1">6</cx:pt>
          <cx:pt idx="2">13</cx:pt>
          <cx:pt idx="3">9</cx:pt>
          <cx:pt idx="4">11</cx:pt>
          <cx:pt idx="5">12</cx:pt>
          <cx:pt idx="6">19</cx:pt>
          <cx:pt idx="7">15</cx:pt>
          <cx:pt idx="8">23</cx:pt>
          <cx:pt idx="9">18</cx:pt>
          <cx:pt idx="10">10</cx:pt>
          <cx:pt idx="11">7</cx:pt>
          <cx:pt idx="12">13</cx:pt>
          <cx:pt idx="13">15</cx:pt>
          <cx:pt idx="14">15</cx:pt>
          <cx:pt idx="15">13</cx:pt>
          <cx:pt idx="16">10</cx:pt>
          <cx:pt idx="17">8</cx:pt>
          <cx:pt idx="18">11</cx:pt>
          <cx:pt idx="19">17</cx:pt>
          <cx:pt idx="20">11</cx:pt>
          <cx:pt idx="21">16</cx:pt>
          <cx:pt idx="22">11</cx:pt>
          <cx:pt idx="23">10</cx:pt>
          <cx:pt idx="24">16</cx:pt>
          <cx:pt idx="25">18</cx:pt>
          <cx:pt idx="26">18</cx:pt>
          <cx:pt idx="27">11</cx:pt>
          <cx:pt idx="28">11</cx:pt>
          <cx:pt idx="29">12</cx:pt>
          <cx:pt idx="30">19</cx:pt>
          <cx:pt idx="31">12</cx:pt>
          <cx:pt idx="32">17</cx:pt>
          <cx:pt idx="33">7</cx:pt>
          <cx:pt idx="34">12</cx:pt>
          <cx:pt idx="35">19</cx:pt>
          <cx:pt idx="36">22</cx:pt>
          <cx:pt idx="37">18</cx:pt>
          <cx:pt idx="38">14</cx:pt>
          <cx:pt idx="39">21</cx:pt>
          <cx:pt idx="40">12</cx:pt>
          <cx:pt idx="41">12</cx:pt>
          <cx:pt idx="42">11</cx:pt>
          <cx:pt idx="43">11</cx:pt>
          <cx:pt idx="44">16</cx:pt>
          <cx:pt idx="45">16</cx:pt>
          <cx:pt idx="46">13</cx:pt>
          <cx:pt idx="47">15</cx:pt>
          <cx:pt idx="48">10</cx:pt>
          <cx:pt idx="49">11</cx:pt>
          <cx:pt idx="50">16</cx:pt>
          <cx:pt idx="51">32</cx:pt>
          <cx:pt idx="52">11</cx:pt>
          <cx:pt idx="53">13</cx:pt>
          <cx:pt idx="54">25</cx:pt>
          <cx:pt idx="55">17</cx:pt>
          <cx:pt idx="56">13</cx:pt>
          <cx:pt idx="57">11</cx:pt>
          <cx:pt idx="58">20</cx:pt>
          <cx:pt idx="59">13</cx:pt>
          <cx:pt idx="60">22</cx:pt>
          <cx:pt idx="61">10</cx:pt>
          <cx:pt idx="62">8</cx:pt>
        </cx:lvl>
      </cx:numDim>
    </cx:data>
  </cx:chartData>
  <cx:chart>
    <cx:title pos="t" align="ctr" overlay="0">
      <cx:tx>
        <cx:rich>
          <a:bodyPr rot="0" spcFirstLastPara="1" vertOverflow="ellipsis" vert="horz" wrap="square" lIns="38100" tIns="19050" rIns="38100" bIns="19050" anchor="ctr" anchorCtr="1" compatLnSpc="0"/>
          <a:lstStyle/>
          <a:p>
            <a:pPr algn="ctr" rtl="0">
              <a:defRPr sz="1400" b="0" i="0" u="none" strike="noStrike" kern="1200" spc="0" baseline="0">
                <a:solidFill>
                  <a:sysClr val="windowText" lastClr="000000">
                    <a:lumMod val="65000"/>
                    <a:lumOff val="35000"/>
                  </a:sysClr>
                </a:solidFill>
                <a:latin typeface="+mn-lt"/>
                <a:ea typeface="+mn-ea"/>
                <a:cs typeface="+mn-cs"/>
              </a:defRPr>
            </a:pPr>
            <a:r>
              <a:rPr kumimoji="0" lang="en-US"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a:rPr>
              <a:t>CPM distribution at 2</a:t>
            </a:r>
            <a:r>
              <a:rPr kumimoji="0" lang="el-GR"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pitchFamily="34" charset="0"/>
                <a:cs typeface="Calibri" panose="020F0502020204030204" pitchFamily="34" charset="0"/>
              </a:rPr>
              <a:t>μ</a:t>
            </a:r>
            <a:r>
              <a:rPr kumimoji="0" lang="de-DE"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pitchFamily="34" charset="0"/>
                <a:cs typeface="Calibri" panose="020F0502020204030204" pitchFamily="34" charset="0"/>
              </a:rPr>
              <a:t>Gy/h</a:t>
            </a:r>
            <a:endParaRPr kumimoji="0" lang="en-US" sz="1400" b="0" i="0" u="none" strike="noStrike" kern="1200" cap="none" spc="0" normalizeH="0" baseline="0" noProof="0">
              <a:ln>
                <a:noFill/>
              </a:ln>
              <a:solidFill>
                <a:sysClr val="windowText" lastClr="000000">
                  <a:lumMod val="65000"/>
                  <a:lumOff val="35000"/>
                </a:sysClr>
              </a:solidFill>
              <a:effectLst/>
              <a:uLnTx/>
              <a:uFillTx/>
              <a:latin typeface="Calibri" panose="020F0502020204030204"/>
            </a:endParaRPr>
          </a:p>
        </cx:rich>
      </cx:tx>
    </cx:title>
    <cx:plotArea>
      <cx:plotAreaRegion>
        <cx:series layoutId="clusteredColumn" uniqueId="{3B8FD63B-5BBA-4C62-9F99-2C7A5942B568}">
          <cx:dataId val="0"/>
          <cx:layoutPr>
            <cx:binning intervalClosed="r">
              <cx:binSize val="2"/>
            </cx:binning>
          </cx:layoutPr>
        </cx:series>
      </cx:plotAreaRegion>
      <cx:axis id="0">
        <cx:catScaling gapWidth="2.19000006"/>
        <cx:title>
          <cx:tx>
            <cx:rich>
              <a:bodyPr spcFirstLastPara="1" vertOverflow="ellipsis" wrap="square" lIns="0" tIns="0" rIns="0" bIns="0" anchor="ctr" anchorCtr="1"/>
              <a:lstStyle/>
              <a:p>
                <a:pPr algn="ctr">
                  <a:defRPr sz="1100"/>
                </a:pPr>
                <a:r>
                  <a:rPr lang="en-US" sz="1200"/>
                  <a:t>CPM</a:t>
                </a:r>
              </a:p>
            </cx:rich>
          </cx:tx>
        </cx:title>
        <cx:tickLabels/>
      </cx:axis>
      <cx:axis id="1">
        <cx:valScaling/>
        <cx:title>
          <cx:tx>
            <cx:rich>
              <a:bodyPr spcFirstLastPara="1" vertOverflow="ellipsis" wrap="square" lIns="0" tIns="0" rIns="0" bIns="0" anchor="ctr" anchorCtr="1"/>
              <a:lstStyle/>
              <a:p>
                <a:pPr algn="ctr">
                  <a:defRPr/>
                </a:pPr>
                <a:r>
                  <a:rPr lang="en-US" sz="1200"/>
                  <a:t>Frequency</a:t>
                </a:r>
                <a:endParaRPr lang="en-US"/>
              </a:p>
            </cx:rich>
          </cx:tx>
        </cx:title>
        <cx:majorGridlines/>
        <cx:tickLabels/>
      </cx:axis>
    </cx:plotArea>
  </cx:chart>
  <cx:spPr>
    <a:ln w="6350">
      <a:solidFill>
        <a:schemeClr val="tx1"/>
      </a:solidFill>
    </a:ln>
  </cx:spPr>
  <cx:clrMapOvr bg1="lt1" tx1="dk1" bg2="lt2" tx2="dk2" accent1="accent1" accent2="accent2" accent3="accent3" accent4="accent4" accent5="accent5" accent6="accent6" hlink="hlink" folHlink="folHlink"/>
</cx: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HUAWEI P8 lite "RadioactivityCounter"</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10 minutes based</c:v>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58176182902607976"/>
                  <c:y val="-3.3301563219989743E-3"/>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TOTAL!$E$5:$E$12</c:f>
                <c:numCache>
                  <c:formatCode>General</c:formatCode>
                  <c:ptCount val="8"/>
                  <c:pt idx="0">
                    <c:v>4.7711252722640127</c:v>
                  </c:pt>
                  <c:pt idx="1">
                    <c:v>5.0018178513598235</c:v>
                  </c:pt>
                  <c:pt idx="2">
                    <c:v>3.2923070504261465</c:v>
                  </c:pt>
                  <c:pt idx="3">
                    <c:v>10.90216230190795</c:v>
                  </c:pt>
                  <c:pt idx="4">
                    <c:v>14.851046139197448</c:v>
                  </c:pt>
                  <c:pt idx="5">
                    <c:v>11.08973141501375</c:v>
                  </c:pt>
                  <c:pt idx="6">
                    <c:v>32.476914878109959</c:v>
                  </c:pt>
                  <c:pt idx="7">
                    <c:v>27.44832807814921</c:v>
                  </c:pt>
                </c:numCache>
              </c:numRef>
            </c:plus>
            <c:minus>
              <c:numRef>
                <c:f>TOTAL!$E$5:$E$12</c:f>
                <c:numCache>
                  <c:formatCode>General</c:formatCode>
                  <c:ptCount val="8"/>
                  <c:pt idx="0">
                    <c:v>4.7711252722640127</c:v>
                  </c:pt>
                  <c:pt idx="1">
                    <c:v>5.0018178513598235</c:v>
                  </c:pt>
                  <c:pt idx="2">
                    <c:v>3.2923070504261465</c:v>
                  </c:pt>
                  <c:pt idx="3">
                    <c:v>10.90216230190795</c:v>
                  </c:pt>
                  <c:pt idx="4">
                    <c:v>14.851046139197448</c:v>
                  </c:pt>
                  <c:pt idx="5">
                    <c:v>11.08973141501375</c:v>
                  </c:pt>
                  <c:pt idx="6">
                    <c:v>32.476914878109959</c:v>
                  </c:pt>
                  <c:pt idx="7">
                    <c:v>27.44832807814921</c:v>
                  </c:pt>
                </c:numCache>
              </c:numRef>
            </c:minus>
            <c:spPr>
              <a:noFill/>
              <a:ln w="9525" cap="flat" cmpd="sng" algn="ctr">
                <a:solidFill>
                  <a:schemeClr val="tx1">
                    <a:lumMod val="65000"/>
                    <a:lumOff val="35000"/>
                  </a:schemeClr>
                </a:solidFill>
                <a:round/>
              </a:ln>
              <a:effectLst/>
            </c:spPr>
          </c:errBars>
          <c:xVal>
            <c:numRef>
              <c:f>TOTAL!$C$5:$C$12</c:f>
              <c:numCache>
                <c:formatCode>General</c:formatCode>
                <c:ptCount val="8"/>
                <c:pt idx="0">
                  <c:v>2</c:v>
                </c:pt>
                <c:pt idx="1">
                  <c:v>5</c:v>
                </c:pt>
                <c:pt idx="2">
                  <c:v>10</c:v>
                </c:pt>
                <c:pt idx="3">
                  <c:v>20</c:v>
                </c:pt>
                <c:pt idx="4">
                  <c:v>50</c:v>
                </c:pt>
                <c:pt idx="5">
                  <c:v>100</c:v>
                </c:pt>
                <c:pt idx="6">
                  <c:v>500</c:v>
                </c:pt>
                <c:pt idx="7">
                  <c:v>1000</c:v>
                </c:pt>
              </c:numCache>
            </c:numRef>
          </c:xVal>
          <c:yVal>
            <c:numRef>
              <c:f>TOTAL!$D$5:$D$12</c:f>
              <c:numCache>
                <c:formatCode>General</c:formatCode>
                <c:ptCount val="8"/>
                <c:pt idx="0">
                  <c:v>13.818181818181818</c:v>
                </c:pt>
                <c:pt idx="1">
                  <c:v>13.727272727272727</c:v>
                </c:pt>
                <c:pt idx="2">
                  <c:v>20.625</c:v>
                </c:pt>
                <c:pt idx="3">
                  <c:v>29.5</c:v>
                </c:pt>
                <c:pt idx="4">
                  <c:v>44.625</c:v>
                </c:pt>
                <c:pt idx="5">
                  <c:v>72.875</c:v>
                </c:pt>
                <c:pt idx="6">
                  <c:v>362.66666666666669</c:v>
                </c:pt>
                <c:pt idx="7">
                  <c:v>659.625</c:v>
                </c:pt>
              </c:numCache>
            </c:numRef>
          </c:yVal>
          <c:smooth val="0"/>
          <c:extLst>
            <c:ext xmlns:c16="http://schemas.microsoft.com/office/drawing/2014/chart" uri="{C3380CC4-5D6E-409C-BE32-E72D297353CC}">
              <c16:uniqueId val="{00000000-318F-4ACD-B418-9604E8E7D497}"/>
            </c:ext>
          </c:extLst>
        </c:ser>
        <c:ser>
          <c:idx val="1"/>
          <c:order val="1"/>
          <c:tx>
            <c:v>60 minutes based</c:v>
          </c:tx>
          <c:spPr>
            <a:ln w="25400" cap="rnd">
              <a:noFill/>
              <a:round/>
            </a:ln>
            <a:effectLst/>
          </c:spPr>
          <c:marker>
            <c:symbol val="circle"/>
            <c:size val="5"/>
            <c:spPr>
              <a:solidFill>
                <a:srgbClr val="FF0000"/>
              </a:solidFill>
              <a:ln w="9525">
                <a:solidFill>
                  <a:srgbClr val="FF0000"/>
                </a:solidFill>
              </a:ln>
              <a:effectLst/>
            </c:spPr>
          </c:marker>
          <c:errBars>
            <c:errDir val="y"/>
            <c:errBarType val="both"/>
            <c:errValType val="cust"/>
            <c:noEndCap val="0"/>
            <c:plus>
              <c:numRef>
                <c:f>TOTAL!$H$5:$H$9</c:f>
                <c:numCache>
                  <c:formatCode>General</c:formatCode>
                  <c:ptCount val="5"/>
                  <c:pt idx="0">
                    <c:v>4.6469328553795579</c:v>
                  </c:pt>
                  <c:pt idx="1">
                    <c:v>4.7613159809163967</c:v>
                  </c:pt>
                  <c:pt idx="2">
                    <c:v>6.6585556719429508</c:v>
                  </c:pt>
                  <c:pt idx="3">
                    <c:v>8.8070035590041442</c:v>
                  </c:pt>
                  <c:pt idx="4">
                    <c:v>10.276807965262712</c:v>
                  </c:pt>
                </c:numCache>
              </c:numRef>
            </c:plus>
            <c:minus>
              <c:numRef>
                <c:f>TOTAL!$H$5:$H$9</c:f>
                <c:numCache>
                  <c:formatCode>General</c:formatCode>
                  <c:ptCount val="5"/>
                  <c:pt idx="0">
                    <c:v>4.6469328553795579</c:v>
                  </c:pt>
                  <c:pt idx="1">
                    <c:v>4.7613159809163967</c:v>
                  </c:pt>
                  <c:pt idx="2">
                    <c:v>6.6585556719429508</c:v>
                  </c:pt>
                  <c:pt idx="3">
                    <c:v>8.8070035590041442</c:v>
                  </c:pt>
                  <c:pt idx="4">
                    <c:v>10.276807965262712</c:v>
                  </c:pt>
                </c:numCache>
              </c:numRef>
            </c:minus>
            <c:spPr>
              <a:noFill/>
              <a:ln w="9525" cap="flat" cmpd="sng" algn="ctr">
                <a:solidFill>
                  <a:schemeClr val="tx1">
                    <a:lumMod val="65000"/>
                    <a:lumOff val="35000"/>
                  </a:schemeClr>
                </a:solidFill>
                <a:round/>
              </a:ln>
              <a:effectLst/>
            </c:spPr>
          </c:errBars>
          <c:xVal>
            <c:numRef>
              <c:f>TOTAL!$C$5:$C$9</c:f>
              <c:numCache>
                <c:formatCode>General</c:formatCode>
                <c:ptCount val="5"/>
                <c:pt idx="0">
                  <c:v>2</c:v>
                </c:pt>
                <c:pt idx="1">
                  <c:v>5</c:v>
                </c:pt>
                <c:pt idx="2">
                  <c:v>10</c:v>
                </c:pt>
                <c:pt idx="3">
                  <c:v>20</c:v>
                </c:pt>
                <c:pt idx="4">
                  <c:v>50</c:v>
                </c:pt>
              </c:numCache>
            </c:numRef>
          </c:xVal>
          <c:yVal>
            <c:numRef>
              <c:f>TOTAL!$G$5:$G$9</c:f>
              <c:numCache>
                <c:formatCode>General</c:formatCode>
                <c:ptCount val="5"/>
                <c:pt idx="0">
                  <c:v>14.368421052631579</c:v>
                </c:pt>
                <c:pt idx="1">
                  <c:v>15.642857142857142</c:v>
                </c:pt>
                <c:pt idx="2">
                  <c:v>16.75</c:v>
                </c:pt>
                <c:pt idx="3">
                  <c:v>23.482142857142858</c:v>
                </c:pt>
                <c:pt idx="4">
                  <c:v>37.315789473684212</c:v>
                </c:pt>
              </c:numCache>
            </c:numRef>
          </c:yVal>
          <c:smooth val="0"/>
          <c:extLst>
            <c:ext xmlns:c16="http://schemas.microsoft.com/office/drawing/2014/chart" uri="{C3380CC4-5D6E-409C-BE32-E72D297353CC}">
              <c16:uniqueId val="{00000001-318F-4ACD-B418-9604E8E7D497}"/>
            </c:ext>
          </c:extLst>
        </c:ser>
        <c:ser>
          <c:idx val="2"/>
          <c:order val="2"/>
          <c:spPr>
            <a:ln w="25400" cap="rnd">
              <a:noFill/>
              <a:round/>
            </a:ln>
            <a:effectLst/>
          </c:spPr>
          <c:marker>
            <c:symbol val="none"/>
          </c:marker>
          <c:trendline>
            <c:spPr>
              <a:ln w="12700" cap="rnd">
                <a:solidFill>
                  <a:schemeClr val="accent3"/>
                </a:solidFill>
                <a:prstDash val="sysDot"/>
              </a:ln>
              <a:effectLst/>
            </c:spPr>
            <c:trendlineType val="linear"/>
            <c:dispRSqr val="0"/>
            <c:dispEq val="0"/>
          </c:trendline>
          <c:xVal>
            <c:numRef>
              <c:f>TOTAL!$C$14:$C$15</c:f>
              <c:numCache>
                <c:formatCode>General</c:formatCode>
                <c:ptCount val="2"/>
                <c:pt idx="0">
                  <c:v>1</c:v>
                </c:pt>
                <c:pt idx="1">
                  <c:v>1000</c:v>
                </c:pt>
              </c:numCache>
            </c:numRef>
          </c:xVal>
          <c:yVal>
            <c:numRef>
              <c:f>TOTAL!$D$14:$D$15</c:f>
              <c:numCache>
                <c:formatCode>General</c:formatCode>
                <c:ptCount val="2"/>
                <c:pt idx="0">
                  <c:v>1</c:v>
                </c:pt>
                <c:pt idx="1">
                  <c:v>1000</c:v>
                </c:pt>
              </c:numCache>
            </c:numRef>
          </c:yVal>
          <c:smooth val="0"/>
          <c:extLst>
            <c:ext xmlns:c16="http://schemas.microsoft.com/office/drawing/2014/chart" uri="{C3380CC4-5D6E-409C-BE32-E72D297353CC}">
              <c16:uniqueId val="{00000002-318F-4ACD-B418-9604E8E7D497}"/>
            </c:ext>
          </c:extLst>
        </c:ser>
        <c:dLbls>
          <c:showLegendKey val="0"/>
          <c:showVal val="0"/>
          <c:showCatName val="0"/>
          <c:showSerName val="0"/>
          <c:showPercent val="0"/>
          <c:showBubbleSize val="0"/>
        </c:dLbls>
        <c:axId val="362350048"/>
        <c:axId val="362358248"/>
      </c:scatterChart>
      <c:valAx>
        <c:axId val="362350048"/>
        <c:scaling>
          <c:logBase val="10"/>
          <c:orientation val="minMax"/>
          <c:max val="1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sz="1200"/>
                  <a:t>Air KERMA</a:t>
                </a:r>
                <a:r>
                  <a:rPr lang="en-US" sz="1200" baseline="0"/>
                  <a:t> rate [</a:t>
                </a:r>
                <a:r>
                  <a:rPr lang="en-US" sz="1200" baseline="0">
                    <a:latin typeface="Calibri" panose="020F0502020204030204" pitchFamily="34" charset="0"/>
                    <a:cs typeface="Calibri" panose="020F0502020204030204" pitchFamily="34" charset="0"/>
                  </a:rPr>
                  <a:t>µGy h</a:t>
                </a:r>
                <a:r>
                  <a:rPr lang="en-US" sz="1200" baseline="30000">
                    <a:latin typeface="Calibri" panose="020F0502020204030204" pitchFamily="34" charset="0"/>
                    <a:cs typeface="Calibri" panose="020F0502020204030204" pitchFamily="34" charset="0"/>
                  </a:rPr>
                  <a:t>-1</a:t>
                </a:r>
                <a:r>
                  <a:rPr lang="en-US" sz="1200" baseline="0"/>
                  <a:t>]</a:t>
                </a:r>
                <a:endParaRPr lang="en-US" sz="1200"/>
              </a:p>
            </c:rich>
          </c:tx>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2358248"/>
        <c:crosses val="autoZero"/>
        <c:crossBetween val="midCat"/>
      </c:valAx>
      <c:valAx>
        <c:axId val="362358248"/>
        <c:scaling>
          <c:logBase val="10"/>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US" sz="1200"/>
                  <a:t>CPM</a:t>
                </a:r>
              </a:p>
            </c:rich>
          </c:tx>
          <c:layout/>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2350048"/>
        <c:crosses val="autoZero"/>
        <c:crossBetween val="midCat"/>
      </c:valAx>
      <c:spPr>
        <a:noFill/>
        <a:ln>
          <a:noFill/>
        </a:ln>
        <a:effectLst/>
      </c:spPr>
    </c:plotArea>
    <c:legend>
      <c:legendPos val="t"/>
      <c:legendEntry>
        <c:idx val="2"/>
        <c:delete val="1"/>
      </c:legendEntry>
      <c:legendEntry>
        <c:idx val="3"/>
        <c:delete val="1"/>
      </c:legendEntry>
      <c:legendEntry>
        <c:idx val="4"/>
        <c:delete val="1"/>
      </c:legendEntry>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6350" cap="flat" cmpd="sng" algn="ctr">
      <a:solidFill>
        <a:sysClr val="windowText" lastClr="000000"/>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iPhone 6S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unshielded</c:v>
          </c:tx>
          <c:spPr>
            <a:ln w="25400" cap="rnd">
              <a:noFill/>
              <a:round/>
            </a:ln>
            <a:effectLst/>
          </c:spPr>
          <c:marker>
            <c:symbol val="circle"/>
            <c:size val="5"/>
            <c:spPr>
              <a:solidFill>
                <a:schemeClr val="accent1"/>
              </a:solidFill>
              <a:ln w="9525">
                <a:solidFill>
                  <a:schemeClr val="accent1"/>
                </a:solidFill>
              </a:ln>
              <a:effectLst/>
            </c:spPr>
          </c:marker>
          <c:errBars>
            <c:errDir val="y"/>
            <c:errBarType val="both"/>
            <c:errValType val="cust"/>
            <c:noEndCap val="0"/>
            <c:plus>
              <c:numRef>
                <c:f>comparison!$D$33:$D$40</c:f>
                <c:numCache>
                  <c:formatCode>General</c:formatCode>
                  <c:ptCount val="8"/>
                  <c:pt idx="0">
                    <c:v>3.7562889487720024</c:v>
                  </c:pt>
                  <c:pt idx="1">
                    <c:v>3.74</c:v>
                  </c:pt>
                  <c:pt idx="2">
                    <c:v>8.5207948246888598</c:v>
                  </c:pt>
                  <c:pt idx="3">
                    <c:v>12.327099892441929</c:v>
                  </c:pt>
                  <c:pt idx="4">
                    <c:v>17.178762140541998</c:v>
                  </c:pt>
                  <c:pt idx="5">
                    <c:v>23.219624053297501</c:v>
                  </c:pt>
                  <c:pt idx="6">
                    <c:v>69.813851857000301</c:v>
                  </c:pt>
                  <c:pt idx="7">
                    <c:v>70.117901898635452</c:v>
                  </c:pt>
                </c:numCache>
              </c:numRef>
            </c:plus>
            <c:minus>
              <c:numRef>
                <c:f>comparison!$D$33:$D$40</c:f>
                <c:numCache>
                  <c:formatCode>General</c:formatCode>
                  <c:ptCount val="8"/>
                  <c:pt idx="0">
                    <c:v>3.7562889487720024</c:v>
                  </c:pt>
                  <c:pt idx="1">
                    <c:v>3.74</c:v>
                  </c:pt>
                  <c:pt idx="2">
                    <c:v>8.5207948246888598</c:v>
                  </c:pt>
                  <c:pt idx="3">
                    <c:v>12.327099892441929</c:v>
                  </c:pt>
                  <c:pt idx="4">
                    <c:v>17.178762140541998</c:v>
                  </c:pt>
                  <c:pt idx="5">
                    <c:v>23.219624053297501</c:v>
                  </c:pt>
                  <c:pt idx="6">
                    <c:v>69.813851857000301</c:v>
                  </c:pt>
                  <c:pt idx="7">
                    <c:v>70.117901898635452</c:v>
                  </c:pt>
                </c:numCache>
              </c:numRef>
            </c:minus>
            <c:spPr>
              <a:noFill/>
              <a:ln w="9525" cap="flat" cmpd="sng" algn="ctr">
                <a:solidFill>
                  <a:schemeClr val="tx1">
                    <a:lumMod val="65000"/>
                    <a:lumOff val="35000"/>
                  </a:schemeClr>
                </a:solidFill>
                <a:round/>
              </a:ln>
              <a:effectLst/>
            </c:spPr>
          </c:errBars>
          <c:xVal>
            <c:numRef>
              <c:f>comparison!$B$33:$B$40</c:f>
              <c:numCache>
                <c:formatCode>General</c:formatCode>
                <c:ptCount val="8"/>
                <c:pt idx="0">
                  <c:v>2</c:v>
                </c:pt>
                <c:pt idx="1">
                  <c:v>5</c:v>
                </c:pt>
                <c:pt idx="2">
                  <c:v>10</c:v>
                </c:pt>
                <c:pt idx="3">
                  <c:v>20</c:v>
                </c:pt>
                <c:pt idx="4">
                  <c:v>50</c:v>
                </c:pt>
                <c:pt idx="5">
                  <c:v>100</c:v>
                </c:pt>
                <c:pt idx="6">
                  <c:v>500</c:v>
                </c:pt>
                <c:pt idx="7">
                  <c:v>1000</c:v>
                </c:pt>
              </c:numCache>
            </c:numRef>
          </c:xVal>
          <c:yVal>
            <c:numRef>
              <c:f>comparison!$C$33:$C$40</c:f>
              <c:numCache>
                <c:formatCode>General</c:formatCode>
                <c:ptCount val="8"/>
                <c:pt idx="0">
                  <c:v>4.5619999999999994</c:v>
                </c:pt>
                <c:pt idx="1">
                  <c:v>4.7513333333333332</c:v>
                </c:pt>
                <c:pt idx="2">
                  <c:v>10.102222222222222</c:v>
                </c:pt>
                <c:pt idx="3">
                  <c:v>22.790714285714284</c:v>
                </c:pt>
                <c:pt idx="4">
                  <c:v>54.740714285714283</c:v>
                </c:pt>
                <c:pt idx="5">
                  <c:v>111.24</c:v>
                </c:pt>
                <c:pt idx="6">
                  <c:v>546.33111111111111</c:v>
                </c:pt>
                <c:pt idx="7">
                  <c:v>1052.8150000000001</c:v>
                </c:pt>
              </c:numCache>
            </c:numRef>
          </c:yVal>
          <c:smooth val="0"/>
          <c:extLst>
            <c:ext xmlns:c16="http://schemas.microsoft.com/office/drawing/2014/chart" uri="{C3380CC4-5D6E-409C-BE32-E72D297353CC}">
              <c16:uniqueId val="{00000000-8F5A-4DC0-9E4D-88D6E4325365}"/>
            </c:ext>
          </c:extLst>
        </c:ser>
        <c:ser>
          <c:idx val="1"/>
          <c:order val="1"/>
          <c:tx>
            <c:v>shielded</c:v>
          </c:tx>
          <c:spPr>
            <a:ln w="25400" cap="rnd">
              <a:noFill/>
              <a:round/>
            </a:ln>
            <a:effectLst/>
          </c:spPr>
          <c:marker>
            <c:symbol val="circle"/>
            <c:size val="5"/>
            <c:spPr>
              <a:solidFill>
                <a:schemeClr val="accent2"/>
              </a:solidFill>
              <a:ln w="9525">
                <a:solidFill>
                  <a:schemeClr val="accent2"/>
                </a:solidFill>
              </a:ln>
              <a:effectLst/>
            </c:spPr>
          </c:marker>
          <c:errBars>
            <c:errDir val="y"/>
            <c:errBarType val="both"/>
            <c:errValType val="cust"/>
            <c:noEndCap val="0"/>
            <c:plus>
              <c:numRef>
                <c:f>comparison!$F$33:$F$38</c:f>
                <c:numCache>
                  <c:formatCode>General</c:formatCode>
                  <c:ptCount val="6"/>
                  <c:pt idx="0">
                    <c:v>7.1606910958158947</c:v>
                  </c:pt>
                  <c:pt idx="1">
                    <c:v>8.020730753377892</c:v>
                  </c:pt>
                  <c:pt idx="2">
                    <c:v>7.2446591438873824</c:v>
                  </c:pt>
                  <c:pt idx="3">
                    <c:v>4.8827153399424272</c:v>
                  </c:pt>
                  <c:pt idx="4">
                    <c:v>36.798702422775726</c:v>
                  </c:pt>
                  <c:pt idx="5">
                    <c:v>70.431820807233393</c:v>
                  </c:pt>
                </c:numCache>
              </c:numRef>
            </c:plus>
            <c:minus>
              <c:numRef>
                <c:f>comparison!$F$33:$F$38</c:f>
                <c:numCache>
                  <c:formatCode>General</c:formatCode>
                  <c:ptCount val="6"/>
                  <c:pt idx="0">
                    <c:v>7.1606910958158947</c:v>
                  </c:pt>
                  <c:pt idx="1">
                    <c:v>8.020730753377892</c:v>
                  </c:pt>
                  <c:pt idx="2">
                    <c:v>7.2446591438873824</c:v>
                  </c:pt>
                  <c:pt idx="3">
                    <c:v>4.8827153399424272</c:v>
                  </c:pt>
                  <c:pt idx="4">
                    <c:v>36.798702422775726</c:v>
                  </c:pt>
                  <c:pt idx="5">
                    <c:v>70.431820807233393</c:v>
                  </c:pt>
                </c:numCache>
              </c:numRef>
            </c:minus>
            <c:spPr>
              <a:noFill/>
              <a:ln w="9525" cap="flat" cmpd="sng" algn="ctr">
                <a:solidFill>
                  <a:schemeClr val="tx1">
                    <a:lumMod val="65000"/>
                    <a:lumOff val="35000"/>
                  </a:schemeClr>
                </a:solidFill>
                <a:round/>
              </a:ln>
              <a:effectLst/>
            </c:spPr>
          </c:errBars>
          <c:xVal>
            <c:numRef>
              <c:f>comparison!$B$4:$B$11</c:f>
              <c:numCache>
                <c:formatCode>General</c:formatCode>
                <c:ptCount val="8"/>
                <c:pt idx="0">
                  <c:v>2</c:v>
                </c:pt>
                <c:pt idx="1">
                  <c:v>5</c:v>
                </c:pt>
                <c:pt idx="2">
                  <c:v>10</c:v>
                </c:pt>
                <c:pt idx="3">
                  <c:v>20</c:v>
                </c:pt>
                <c:pt idx="4">
                  <c:v>50</c:v>
                </c:pt>
                <c:pt idx="5">
                  <c:v>100</c:v>
                </c:pt>
                <c:pt idx="6">
                  <c:v>500</c:v>
                </c:pt>
                <c:pt idx="7">
                  <c:v>1000</c:v>
                </c:pt>
              </c:numCache>
            </c:numRef>
          </c:xVal>
          <c:yVal>
            <c:numRef>
              <c:f>comparison!$E$33:$E$38</c:f>
              <c:numCache>
                <c:formatCode>General</c:formatCode>
                <c:ptCount val="6"/>
                <c:pt idx="0">
                  <c:v>15.986666666666665</c:v>
                </c:pt>
                <c:pt idx="1">
                  <c:v>23.967272727272725</c:v>
                </c:pt>
                <c:pt idx="2">
                  <c:v>25.858888888888892</c:v>
                </c:pt>
                <c:pt idx="3">
                  <c:v>25.969166666666666</c:v>
                </c:pt>
                <c:pt idx="4">
                  <c:v>112.91666666666667</c:v>
                </c:pt>
                <c:pt idx="5">
                  <c:v>154.12399999999997</c:v>
                </c:pt>
              </c:numCache>
            </c:numRef>
          </c:yVal>
          <c:smooth val="0"/>
          <c:extLst>
            <c:ext xmlns:c16="http://schemas.microsoft.com/office/drawing/2014/chart" uri="{C3380CC4-5D6E-409C-BE32-E72D297353CC}">
              <c16:uniqueId val="{00000001-8F5A-4DC0-9E4D-88D6E4325365}"/>
            </c:ext>
          </c:extLst>
        </c:ser>
        <c:dLbls>
          <c:showLegendKey val="0"/>
          <c:showVal val="0"/>
          <c:showCatName val="0"/>
          <c:showSerName val="0"/>
          <c:showPercent val="0"/>
          <c:showBubbleSize val="0"/>
        </c:dLbls>
        <c:axId val="454365480"/>
        <c:axId val="454369744"/>
      </c:scatterChart>
      <c:valAx>
        <c:axId val="454365480"/>
        <c:scaling>
          <c:logBase val="10"/>
          <c:orientation val="minMax"/>
          <c:max val="1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200" dirty="0">
                    <a:latin typeface="+mn-lt"/>
                  </a:rPr>
                  <a:t>Air KERMA rate [</a:t>
                </a:r>
                <a:r>
                  <a:rPr lang="en-US" sz="1200" dirty="0">
                    <a:latin typeface="+mn-lt"/>
                    <a:cs typeface="Calibri" panose="020F0502020204030204" pitchFamily="34" charset="0"/>
                  </a:rPr>
                  <a:t>µGy h</a:t>
                </a:r>
                <a:r>
                  <a:rPr lang="en-US" sz="1200" baseline="30000" dirty="0">
                    <a:latin typeface="+mn-lt"/>
                    <a:cs typeface="Calibri" panose="020F0502020204030204" pitchFamily="34" charset="0"/>
                  </a:rPr>
                  <a:t>-1</a:t>
                </a:r>
                <a:r>
                  <a:rPr lang="en-US" sz="1200" dirty="0">
                    <a:latin typeface="+mn-lt"/>
                  </a:rPr>
                  <a:t>]</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4369744"/>
        <c:crosses val="autoZero"/>
        <c:crossBetween val="midCat"/>
      </c:valAx>
      <c:valAx>
        <c:axId val="454369744"/>
        <c:scaling>
          <c:logBase val="10"/>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200" dirty="0">
                    <a:latin typeface="+mn-lt"/>
                  </a:rPr>
                  <a:t>Dose-rate [</a:t>
                </a:r>
                <a:r>
                  <a:rPr lang="en-US" sz="1200" dirty="0">
                    <a:latin typeface="+mn-lt"/>
                    <a:cs typeface="Calibri" panose="020F0502020204030204" pitchFamily="34" charset="0"/>
                  </a:rPr>
                  <a:t>µGy/h</a:t>
                </a:r>
                <a:r>
                  <a:rPr lang="en-US" sz="1200" dirty="0">
                    <a:latin typeface="+mn-lt"/>
                  </a:rPr>
                  <a:t>]</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4365480"/>
        <c:crossesAt val="1"/>
        <c:crossBetween val="midCat"/>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6350" cap="flat" cmpd="sng" algn="ctr">
      <a:solidFill>
        <a:sysClr val="windowText" lastClr="000000"/>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chart" Target="../charts/chart3.xml"/><Relationship Id="rId18" Type="http://schemas.openxmlformats.org/officeDocument/2006/relationships/chart" Target="../charts/chart6.xml"/><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chart" Target="../charts/chart2.xml"/><Relationship Id="rId17" Type="http://schemas.openxmlformats.org/officeDocument/2006/relationships/image" Target="../media/image8.png"/><Relationship Id="rId2" Type="http://schemas.openxmlformats.org/officeDocument/2006/relationships/hyperlink" Target="https://concert-h2020.eu/" TargetMode="External"/><Relationship Id="rId16" Type="http://schemas.openxmlformats.org/officeDocument/2006/relationships/chart" Target="../charts/chart5.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chart" Target="../charts/chart1.xml"/><Relationship Id="rId5" Type="http://schemas.openxmlformats.org/officeDocument/2006/relationships/image" Target="../media/image1.png"/><Relationship Id="rId15" Type="http://schemas.openxmlformats.org/officeDocument/2006/relationships/image" Target="../media/image7.png"/><Relationship Id="rId10" Type="http://schemas.openxmlformats.org/officeDocument/2006/relationships/image" Target="../media/image6.png"/><Relationship Id="rId19" Type="http://schemas.openxmlformats.org/officeDocument/2006/relationships/chart" Target="../charts/chart7.xml"/><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a:solidFill>
                  <a:srgbClr val="4AA0B1"/>
                </a:solidFill>
                <a:cs typeface="Segoe UI" pitchFamily="34" charset="0"/>
              </a:rPr>
              <a:t>Evaluation of apps for dose-rate measurements using the camera sensor of the </a:t>
            </a:r>
            <a:r>
              <a:rPr lang="en-US" sz="5000" b="1" dirty="0" smtClean="0">
                <a:solidFill>
                  <a:srgbClr val="4AA0B1"/>
                </a:solidFill>
                <a:cs typeface="Segoe UI" pitchFamily="34" charset="0"/>
              </a:rPr>
              <a:t>smartphone</a:t>
            </a:r>
          </a:p>
          <a:p>
            <a:pPr fontAlgn="auto">
              <a:lnSpc>
                <a:spcPct val="90000"/>
              </a:lnSpc>
              <a:spcAft>
                <a:spcPts val="0"/>
              </a:spcAft>
            </a:pPr>
            <a:r>
              <a:rPr lang="en-AU" sz="2500" b="1" i="1" dirty="0" err="1" smtClean="0">
                <a:solidFill>
                  <a:srgbClr val="4AA0B1"/>
                </a:solidFill>
                <a:cs typeface="Segoe UI" pitchFamily="34" charset="0"/>
              </a:rPr>
              <a:t>Alessia</a:t>
            </a:r>
            <a:r>
              <a:rPr lang="en-AU" sz="2500" b="1" i="1" dirty="0" smtClean="0">
                <a:solidFill>
                  <a:srgbClr val="4AA0B1"/>
                </a:solidFill>
                <a:cs typeface="Segoe UI" pitchFamily="34" charset="0"/>
              </a:rPr>
              <a:t> </a:t>
            </a:r>
            <a:r>
              <a:rPr lang="en-AU" sz="2500" b="1" i="1" dirty="0" err="1" smtClean="0">
                <a:solidFill>
                  <a:srgbClr val="4AA0B1"/>
                </a:solidFill>
                <a:cs typeface="Segoe UI" pitchFamily="34" charset="0"/>
              </a:rPr>
              <a:t>Mafodda</a:t>
            </a:r>
            <a:r>
              <a:rPr lang="en-AU" sz="2500" b="1" i="1" dirty="0" smtClean="0">
                <a:solidFill>
                  <a:srgbClr val="4AA0B1"/>
                </a:solidFill>
                <a:cs typeface="Segoe UI" pitchFamily="34" charset="0"/>
              </a:rPr>
              <a:t>, Clemens </a:t>
            </a:r>
            <a:r>
              <a:rPr lang="en-AU" sz="2500" b="1" i="1" dirty="0" err="1" smtClean="0">
                <a:solidFill>
                  <a:srgbClr val="4AA0B1"/>
                </a:solidFill>
                <a:cs typeface="Segoe UI" pitchFamily="34" charset="0"/>
              </a:rPr>
              <a:t>Woda</a:t>
            </a:r>
            <a:endParaRPr lang="en-AU" sz="2500" b="1" i="1" dirty="0" smtClean="0">
              <a:solidFill>
                <a:srgbClr val="4AA0B1"/>
              </a:solidFill>
              <a:cs typeface="Segoe UI" pitchFamily="34" charset="0"/>
            </a:endParaRPr>
          </a:p>
          <a:p>
            <a:pPr fontAlgn="auto">
              <a:lnSpc>
                <a:spcPct val="90000"/>
              </a:lnSpc>
              <a:spcBef>
                <a:spcPts val="0"/>
              </a:spcBef>
              <a:spcAft>
                <a:spcPts val="0"/>
              </a:spcAft>
            </a:pPr>
            <a:r>
              <a:rPr lang="en-AU" sz="2500" i="1" dirty="0" smtClean="0">
                <a:solidFill>
                  <a:srgbClr val="4AA0B1"/>
                </a:solidFill>
                <a:cs typeface="Segoe UI" pitchFamily="34" charset="0"/>
              </a:rPr>
              <a:t>Institute of Radiation Medicine, Helmholtz </a:t>
            </a:r>
            <a:r>
              <a:rPr lang="en-AU" sz="2500" i="1" dirty="0" err="1" smtClean="0">
                <a:solidFill>
                  <a:srgbClr val="4AA0B1"/>
                </a:solidFill>
                <a:cs typeface="Segoe UI" pitchFamily="34" charset="0"/>
              </a:rPr>
              <a:t>Zentrum</a:t>
            </a:r>
            <a:r>
              <a:rPr lang="en-AU" sz="2500" i="1" dirty="0" smtClean="0">
                <a:solidFill>
                  <a:srgbClr val="4AA0B1"/>
                </a:solidFill>
                <a:cs typeface="Segoe UI" pitchFamily="34" charset="0"/>
              </a:rPr>
              <a:t> </a:t>
            </a:r>
            <a:r>
              <a:rPr lang="en-AU" sz="2500" i="1" dirty="0" err="1" smtClean="0">
                <a:solidFill>
                  <a:srgbClr val="4AA0B1"/>
                </a:solidFill>
                <a:cs typeface="Segoe UI" pitchFamily="34" charset="0"/>
              </a:rPr>
              <a:t>München</a:t>
            </a:r>
            <a:r>
              <a:rPr lang="en-AU" sz="2500" i="1" dirty="0" smtClean="0">
                <a:solidFill>
                  <a:srgbClr val="4AA0B1"/>
                </a:solidFill>
                <a:cs typeface="Segoe UI" pitchFamily="34" charset="0"/>
              </a:rPr>
              <a:t> , Munich, Germany</a:t>
            </a:r>
          </a:p>
          <a:p>
            <a:pPr fontAlgn="auto">
              <a:lnSpc>
                <a:spcPct val="90000"/>
              </a:lnSpc>
              <a:spcBef>
                <a:spcPts val="0"/>
              </a:spcBef>
              <a:spcAft>
                <a:spcPts val="0"/>
              </a:spcAft>
            </a:pPr>
            <a:r>
              <a:rPr lang="en-AU" sz="2500" b="1" i="1" dirty="0" smtClean="0">
                <a:solidFill>
                  <a:srgbClr val="4AA0B1"/>
                </a:solidFill>
                <a:cs typeface="Segoe UI" pitchFamily="34" charset="0"/>
              </a:rPr>
              <a:t>alessia.mafodda@helmholtz-muenchen.de</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1258888" y="9883775"/>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308100" y="13788421"/>
            <a:ext cx="27720925" cy="746881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a:t>
            </a:r>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5"/>
            <a:ext cx="13681867" cy="13963175"/>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6" name="Rectangle 504"/>
          <p:cNvSpPr/>
          <p:nvPr/>
        </p:nvSpPr>
        <p:spPr bwMode="auto">
          <a:xfrm>
            <a:off x="1258888" y="358060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5"/>
            <a:ext cx="1304147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Dose-rate response</a:t>
            </a:r>
          </a:p>
        </p:txBody>
      </p:sp>
      <p:sp>
        <p:nvSpPr>
          <p:cNvPr id="62" name="Text Box 12"/>
          <p:cNvSpPr txBox="1">
            <a:spLocks noChangeArrowheads="1"/>
          </p:cNvSpPr>
          <p:nvPr/>
        </p:nvSpPr>
        <p:spPr bwMode="auto">
          <a:xfrm>
            <a:off x="1515427" y="6839318"/>
            <a:ext cx="27249120"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Some </a:t>
            </a:r>
            <a:r>
              <a:rPr lang="en-US" sz="3000" dirty="0" smtClean="0">
                <a:latin typeface="+mn-lt"/>
                <a:cs typeface="Segoe UI" pitchFamily="34" charset="0"/>
              </a:rPr>
              <a:t>applications </a:t>
            </a:r>
            <a:r>
              <a:rPr lang="en-US" sz="3000" dirty="0">
                <a:latin typeface="+mn-lt"/>
                <a:cs typeface="Segoe UI" pitchFamily="34" charset="0"/>
              </a:rPr>
              <a:t>available on the market </a:t>
            </a:r>
            <a:r>
              <a:rPr lang="en-US" sz="3000" dirty="0" smtClean="0">
                <a:latin typeface="+mn-lt"/>
                <a:cs typeface="Segoe UI" pitchFamily="34" charset="0"/>
              </a:rPr>
              <a:t>turn </a:t>
            </a:r>
            <a:r>
              <a:rPr lang="en-US" sz="3000" dirty="0">
                <a:latin typeface="+mn-lt"/>
                <a:cs typeface="Segoe UI" pitchFamily="34" charset="0"/>
              </a:rPr>
              <a:t>a smartphone into a dose-rate meter using the Complementary Metal Oxide Semiconductor (CMOS) sensor of the camera as a radiation detector. </a:t>
            </a:r>
            <a:r>
              <a:rPr lang="en-US" sz="3000" dirty="0" smtClean="0">
                <a:latin typeface="+mn-lt"/>
                <a:cs typeface="Segoe UI" pitchFamily="34" charset="0"/>
              </a:rPr>
              <a:t>The </a:t>
            </a:r>
            <a:r>
              <a:rPr lang="en-US" sz="3000" dirty="0">
                <a:latin typeface="+mn-lt"/>
                <a:cs typeface="Segoe UI" pitchFamily="34" charset="0"/>
              </a:rPr>
              <a:t>working principle behind is that CMOS sensor is sensitive to visible light but can detect ionizing radiation when shielded with adhesive black </a:t>
            </a:r>
            <a:r>
              <a:rPr lang="en-US" sz="3000" dirty="0" smtClean="0">
                <a:latin typeface="+mn-lt"/>
                <a:cs typeface="Segoe UI" pitchFamily="34" charset="0"/>
              </a:rPr>
              <a:t>tape</a:t>
            </a:r>
            <a:r>
              <a:rPr lang="en-US" sz="3000" baseline="30000" dirty="0" smtClean="0">
                <a:latin typeface="+mn-lt"/>
                <a:cs typeface="Segoe UI" pitchFamily="34" charset="0"/>
              </a:rPr>
              <a:t>1)</a:t>
            </a:r>
            <a:r>
              <a:rPr lang="en-US" sz="3000" dirty="0">
                <a:latin typeface="+mn-lt"/>
                <a:cs typeface="Segoe UI" pitchFamily="34" charset="0"/>
              </a:rPr>
              <a:t>. </a:t>
            </a:r>
            <a:endParaRPr lang="en-US" sz="3000" dirty="0" smtClean="0">
              <a:latin typeface="+mn-lt"/>
              <a:cs typeface="Segoe UI" pitchFamily="34" charset="0"/>
            </a:endParaRPr>
          </a:p>
          <a:p>
            <a:pPr algn="just" eaLnBrk="1" hangingPunct="1"/>
            <a:r>
              <a:rPr lang="en-US" sz="3000" dirty="0" smtClean="0">
                <a:latin typeface="+mn-lt"/>
                <a:cs typeface="Segoe UI" pitchFamily="34" charset="0"/>
              </a:rPr>
              <a:t>After </a:t>
            </a:r>
            <a:r>
              <a:rPr lang="en-US" sz="3000" dirty="0">
                <a:latin typeface="+mn-lt"/>
                <a:cs typeface="Segoe UI" pitchFamily="34" charset="0"/>
              </a:rPr>
              <a:t>covering the camera, the user may run a measurement that consists of a video record where every interaction of radiation (photons) with the chip is observed as an intense signal in a certain pixel (bright spot). The dedicated software analyses each video frame by counting the number of spots, and the sum of detected particles in selected time periods is given as number of counts.</a:t>
            </a:r>
            <a:endParaRPr lang="en-US" sz="3000" dirty="0" smtClean="0">
              <a:latin typeface="+mn-lt"/>
              <a:cs typeface="Segoe UI" pitchFamily="34" charset="0"/>
            </a:endParaRPr>
          </a:p>
          <a:p>
            <a:pPr algn="just" eaLnBrk="1" hangingPunct="1"/>
            <a:r>
              <a:rPr lang="en-US" sz="3000" dirty="0" smtClean="0">
                <a:latin typeface="+mn-lt"/>
                <a:cs typeface="Segoe UI" pitchFamily="34" charset="0"/>
              </a:rPr>
              <a:t> </a:t>
            </a:r>
            <a:endParaRPr lang="en-AU" sz="3000" dirty="0">
              <a:latin typeface="+mn-lt"/>
              <a:cs typeface="Segoe UI" pitchFamily="34" charset="0"/>
            </a:endParaRPr>
          </a:p>
        </p:txBody>
      </p:sp>
      <p:sp>
        <p:nvSpPr>
          <p:cNvPr id="63" name="Text Box 12"/>
          <p:cNvSpPr txBox="1">
            <a:spLocks noChangeArrowheads="1"/>
          </p:cNvSpPr>
          <p:nvPr/>
        </p:nvSpPr>
        <p:spPr bwMode="auto">
          <a:xfrm>
            <a:off x="1515427" y="10617978"/>
            <a:ext cx="27249120"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characterization of two applications (“</a:t>
            </a:r>
            <a:r>
              <a:rPr lang="en-US" sz="3000" dirty="0" err="1" smtClean="0">
                <a:latin typeface="+mn-lt"/>
                <a:cs typeface="Segoe UI" pitchFamily="34" charset="0"/>
              </a:rPr>
              <a:t>RadioactivityCounter</a:t>
            </a:r>
            <a:r>
              <a:rPr lang="en-US" sz="3000" dirty="0" smtClean="0">
                <a:latin typeface="+mn-lt"/>
                <a:cs typeface="Segoe UI" pitchFamily="34" charset="0"/>
              </a:rPr>
              <a:t>” </a:t>
            </a:r>
            <a:r>
              <a:rPr lang="en-US" sz="3000" dirty="0">
                <a:latin typeface="+mn-lt"/>
                <a:cs typeface="Segoe UI" pitchFamily="34" charset="0"/>
              </a:rPr>
              <a:t>and “</a:t>
            </a:r>
            <a:r>
              <a:rPr lang="en-US" sz="3000" dirty="0" err="1">
                <a:latin typeface="+mn-lt"/>
                <a:cs typeface="Segoe UI" pitchFamily="34" charset="0"/>
              </a:rPr>
              <a:t>GammaPix</a:t>
            </a:r>
            <a:r>
              <a:rPr lang="en-US" sz="3000" dirty="0">
                <a:latin typeface="+mn-lt"/>
                <a:cs typeface="Segoe UI" pitchFamily="34" charset="0"/>
              </a:rPr>
              <a:t>”) </a:t>
            </a:r>
            <a:r>
              <a:rPr lang="en-US" sz="3000" dirty="0" smtClean="0">
                <a:latin typeface="+mn-lt"/>
                <a:cs typeface="Segoe UI" pitchFamily="34" charset="0"/>
              </a:rPr>
              <a:t>was carried </a:t>
            </a:r>
            <a:r>
              <a:rPr lang="en-US" sz="3000" dirty="0" smtClean="0">
                <a:latin typeface="+mn-lt"/>
                <a:cs typeface="Segoe UI" pitchFamily="34" charset="0"/>
              </a:rPr>
              <a:t>out in order to assess the reliability of such “citizen measurements”. </a:t>
            </a:r>
            <a:endParaRPr lang="en-US" sz="3000" dirty="0" smtClean="0">
              <a:latin typeface="+mn-lt"/>
              <a:cs typeface="Segoe UI" pitchFamily="34" charset="0"/>
            </a:endParaRPr>
          </a:p>
          <a:p>
            <a:pPr algn="just" eaLnBrk="1" hangingPunct="1"/>
            <a:r>
              <a:rPr lang="en-US" sz="3000" dirty="0" smtClean="0">
                <a:latin typeface="+mn-lt"/>
                <a:cs typeface="Segoe UI" pitchFamily="34" charset="0"/>
              </a:rPr>
              <a:t>Tests </a:t>
            </a:r>
            <a:r>
              <a:rPr lang="en-US" sz="3000" dirty="0" smtClean="0">
                <a:latin typeface="+mn-lt"/>
                <a:cs typeface="Segoe UI" pitchFamily="34" charset="0"/>
              </a:rPr>
              <a:t>on:</a:t>
            </a:r>
          </a:p>
          <a:p>
            <a:pPr marL="457200" indent="-457200" eaLnBrk="1" hangingPunct="1">
              <a:buFont typeface="Arial" panose="020B0604020202020204" pitchFamily="34" charset="0"/>
              <a:buChar char="•"/>
            </a:pPr>
            <a:r>
              <a:rPr lang="en-US" sz="3000" dirty="0">
                <a:latin typeface="+mn-lt"/>
                <a:cs typeface="Segoe UI" pitchFamily="34" charset="0"/>
              </a:rPr>
              <a:t>D</a:t>
            </a:r>
            <a:r>
              <a:rPr lang="en-US" sz="3000" dirty="0" smtClean="0">
                <a:latin typeface="+mn-lt"/>
                <a:cs typeface="Segoe UI" pitchFamily="34" charset="0"/>
              </a:rPr>
              <a:t>ose-rate response of all the models for </a:t>
            </a:r>
            <a:r>
              <a:rPr lang="en-US" sz="3000" dirty="0">
                <a:latin typeface="+mn-lt"/>
                <a:cs typeface="Segoe UI" pitchFamily="34" charset="0"/>
              </a:rPr>
              <a:t>dose-rates </a:t>
            </a:r>
            <a:r>
              <a:rPr lang="en-US" sz="3000" dirty="0" smtClean="0">
                <a:latin typeface="+mn-lt"/>
                <a:cs typeface="Segoe UI" pitchFamily="34" charset="0"/>
              </a:rPr>
              <a:t>between 2 </a:t>
            </a:r>
            <a:r>
              <a:rPr lang="en-US" sz="3000" dirty="0">
                <a:latin typeface="+mn-lt"/>
                <a:cs typeface="Segoe UI" pitchFamily="34" charset="0"/>
              </a:rPr>
              <a:t>to 1000 </a:t>
            </a:r>
            <a:r>
              <a:rPr lang="en-US" sz="3000" dirty="0" err="1">
                <a:latin typeface="+mn-lt"/>
                <a:cs typeface="Segoe UI" pitchFamily="34" charset="0"/>
              </a:rPr>
              <a:t>μGy</a:t>
            </a:r>
            <a:r>
              <a:rPr lang="en-US" sz="3000" dirty="0">
                <a:latin typeface="+mn-lt"/>
                <a:cs typeface="Segoe UI" pitchFamily="34" charset="0"/>
              </a:rPr>
              <a:t> h</a:t>
            </a:r>
            <a:r>
              <a:rPr lang="en-US" sz="3000" baseline="30000" dirty="0">
                <a:latin typeface="+mn-lt"/>
                <a:cs typeface="Segoe UI" pitchFamily="34" charset="0"/>
              </a:rPr>
              <a:t>-1</a:t>
            </a:r>
            <a:r>
              <a:rPr lang="en-US" sz="3000" dirty="0">
                <a:latin typeface="+mn-lt"/>
                <a:cs typeface="Segoe UI" pitchFamily="34" charset="0"/>
              </a:rPr>
              <a:t> </a:t>
            </a:r>
            <a:endParaRPr lang="en-US" sz="3000" dirty="0" smtClean="0">
              <a:latin typeface="+mn-lt"/>
              <a:cs typeface="Segoe UI" pitchFamily="34" charset="0"/>
            </a:endParaRPr>
          </a:p>
          <a:p>
            <a:pPr marL="457200" indent="-457200" eaLnBrk="1" hangingPunct="1">
              <a:buFont typeface="Arial" panose="020B0604020202020204" pitchFamily="34" charset="0"/>
              <a:buChar char="•"/>
            </a:pPr>
            <a:r>
              <a:rPr lang="en-US" sz="3000" dirty="0">
                <a:latin typeface="+mn-lt"/>
                <a:cs typeface="Segoe UI" pitchFamily="34" charset="0"/>
              </a:rPr>
              <a:t>B</a:t>
            </a:r>
            <a:r>
              <a:rPr lang="en-US" sz="3000" dirty="0" smtClean="0">
                <a:latin typeface="+mn-lt"/>
                <a:cs typeface="Segoe UI" pitchFamily="34" charset="0"/>
              </a:rPr>
              <a:t>ackground assessment (when possible)</a:t>
            </a:r>
          </a:p>
          <a:p>
            <a:pPr marL="457200" indent="-457200" eaLnBrk="1" hangingPunct="1">
              <a:buFont typeface="Arial" panose="020B0604020202020204" pitchFamily="34" charset="0"/>
              <a:buChar char="•"/>
            </a:pPr>
            <a:r>
              <a:rPr lang="en-US" sz="3000" dirty="0" smtClean="0">
                <a:latin typeface="+mn-lt"/>
                <a:cs typeface="Segoe UI" pitchFamily="34" charset="0"/>
              </a:rPr>
              <a:t>Energy dependence - tests on front/rear cameras</a:t>
            </a:r>
          </a:p>
          <a:p>
            <a:pPr marL="457200" indent="-457200" eaLnBrk="1" hangingPunct="1">
              <a:buFont typeface="Arial" panose="020B0604020202020204" pitchFamily="34" charset="0"/>
              <a:buChar char="•"/>
            </a:pPr>
            <a:r>
              <a:rPr lang="en-US" sz="3000" dirty="0">
                <a:latin typeface="+mn-lt"/>
                <a:cs typeface="Segoe UI" pitchFamily="34" charset="0"/>
              </a:rPr>
              <a:t>Angular dependence for different impact angles  </a:t>
            </a:r>
            <a:r>
              <a:rPr lang="en-US" sz="3000" dirty="0" smtClean="0">
                <a:latin typeface="+mn-lt"/>
                <a:cs typeface="Segoe UI" pitchFamily="34" charset="0"/>
              </a:rPr>
              <a:t>(0</a:t>
            </a:r>
            <a:r>
              <a:rPr lang="en-US" sz="3000" dirty="0">
                <a:latin typeface="+mn-lt"/>
                <a:cs typeface="Segoe UI" pitchFamily="34" charset="0"/>
              </a:rPr>
              <a:t>° </a:t>
            </a:r>
            <a:r>
              <a:rPr lang="en-US" sz="3000" dirty="0" smtClean="0">
                <a:latin typeface="+mn-lt"/>
                <a:cs typeface="Segoe UI" pitchFamily="34" charset="0"/>
              </a:rPr>
              <a:t>= </a:t>
            </a:r>
            <a:r>
              <a:rPr lang="en-US" sz="3000" dirty="0">
                <a:latin typeface="+mn-lt"/>
                <a:cs typeface="Segoe UI" pitchFamily="34" charset="0"/>
              </a:rPr>
              <a:t>back camera facing the </a:t>
            </a:r>
            <a:r>
              <a:rPr lang="en-US" sz="3000" dirty="0" smtClean="0">
                <a:latin typeface="+mn-lt"/>
                <a:cs typeface="Segoe UI" pitchFamily="34" charset="0"/>
              </a:rPr>
              <a:t>source and 180</a:t>
            </a:r>
            <a:r>
              <a:rPr lang="en-US" sz="3000" dirty="0">
                <a:latin typeface="+mn-lt"/>
                <a:cs typeface="Segoe UI" pitchFamily="34" charset="0"/>
              </a:rPr>
              <a:t>°= back camera away from the </a:t>
            </a:r>
            <a:r>
              <a:rPr lang="en-US" sz="3000" dirty="0" smtClean="0">
                <a:latin typeface="+mn-lt"/>
                <a:cs typeface="Segoe UI" pitchFamily="34" charset="0"/>
              </a:rPr>
              <a:t>source)</a:t>
            </a:r>
            <a:endParaRPr lang="en-US" sz="3000" dirty="0">
              <a:latin typeface="+mn-lt"/>
              <a:cs typeface="Segoe UI" pitchFamily="34" charset="0"/>
            </a:endParaRPr>
          </a:p>
        </p:txBody>
      </p:sp>
      <p:sp>
        <p:nvSpPr>
          <p:cNvPr id="64" name="Text Box 12"/>
          <p:cNvSpPr txBox="1">
            <a:spLocks noChangeArrowheads="1"/>
          </p:cNvSpPr>
          <p:nvPr/>
        </p:nvSpPr>
        <p:spPr bwMode="auto">
          <a:xfrm>
            <a:off x="1494790" y="15236807"/>
            <a:ext cx="12794572" cy="5380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000" b="1" dirty="0" smtClean="0">
                <a:latin typeface="+mn-lt"/>
                <a:cs typeface="Segoe UI" pitchFamily="34" charset="0"/>
              </a:rPr>
              <a:t>“</a:t>
            </a:r>
            <a:r>
              <a:rPr lang="en-AU" sz="3000" b="1" dirty="0" err="1" smtClean="0">
                <a:latin typeface="+mn-lt"/>
                <a:cs typeface="Segoe UI" pitchFamily="34" charset="0"/>
              </a:rPr>
              <a:t>GammaPix</a:t>
            </a:r>
            <a:r>
              <a:rPr lang="en-AU" sz="3000" b="1" dirty="0" smtClean="0">
                <a:latin typeface="+mn-lt"/>
                <a:cs typeface="Segoe UI" pitchFamily="34" charset="0"/>
              </a:rPr>
              <a:t>”</a:t>
            </a:r>
          </a:p>
          <a:p>
            <a:pPr marL="457200" indent="-457200" algn="just" eaLnBrk="1" hangingPunct="1">
              <a:spcBef>
                <a:spcPts val="1200"/>
              </a:spcBef>
              <a:buFont typeface="Arial" panose="020B0604020202020204" pitchFamily="34" charset="0"/>
              <a:buChar char="•"/>
            </a:pPr>
            <a:r>
              <a:rPr lang="en-US" sz="3000" dirty="0" smtClean="0">
                <a:latin typeface="+mn-lt"/>
                <a:cs typeface="Segoe UI" pitchFamily="34" charset="0"/>
              </a:rPr>
              <a:t>For </a:t>
            </a:r>
            <a:r>
              <a:rPr lang="en-US" sz="3000" dirty="0">
                <a:latin typeface="+mn-lt"/>
                <a:cs typeface="Segoe UI" pitchFamily="34" charset="0"/>
              </a:rPr>
              <a:t>all the tested models the App developer provides an </a:t>
            </a:r>
            <a:endParaRPr lang="en-US" sz="3000" dirty="0" smtClean="0">
              <a:latin typeface="+mn-lt"/>
              <a:cs typeface="Segoe UI" pitchFamily="34" charset="0"/>
            </a:endParaRPr>
          </a:p>
          <a:p>
            <a:pPr algn="just" eaLnBrk="1" hangingPunct="1"/>
            <a:r>
              <a:rPr lang="en-US" sz="3000" dirty="0">
                <a:latin typeface="+mn-lt"/>
                <a:cs typeface="Segoe UI" pitchFamily="34" charset="0"/>
              </a:rPr>
              <a:t> </a:t>
            </a:r>
            <a:r>
              <a:rPr lang="en-US" sz="3000" dirty="0" smtClean="0">
                <a:latin typeface="+mn-lt"/>
                <a:cs typeface="Segoe UI" pitchFamily="34" charset="0"/>
              </a:rPr>
              <a:t>     approximate </a:t>
            </a:r>
            <a:r>
              <a:rPr lang="en-US" sz="3000" dirty="0">
                <a:latin typeface="+mn-lt"/>
                <a:cs typeface="Segoe UI" pitchFamily="34" charset="0"/>
              </a:rPr>
              <a:t>calibration</a:t>
            </a:r>
            <a:r>
              <a:rPr lang="en-US" sz="3000" dirty="0" smtClean="0">
                <a:latin typeface="+mn-lt"/>
                <a:cs typeface="Segoe UI" pitchFamily="34" charset="0"/>
              </a:rPr>
              <a:t>. </a:t>
            </a:r>
          </a:p>
          <a:p>
            <a:pPr marL="457200" indent="-457200" algn="just" eaLnBrk="1" hangingPunct="1">
              <a:buFont typeface="Arial" panose="020B0604020202020204" pitchFamily="34" charset="0"/>
              <a:buChar char="•"/>
            </a:pPr>
            <a:r>
              <a:rPr lang="en-US" sz="3000" dirty="0" smtClean="0">
                <a:latin typeface="+mn-lt"/>
                <a:cs typeface="Segoe UI" pitchFamily="34" charset="0"/>
              </a:rPr>
              <a:t>Background </a:t>
            </a:r>
            <a:r>
              <a:rPr lang="en-US" sz="3000" dirty="0">
                <a:latin typeface="+mn-lt"/>
                <a:cs typeface="Segoe UI" pitchFamily="34" charset="0"/>
              </a:rPr>
              <a:t>is </a:t>
            </a:r>
            <a:r>
              <a:rPr lang="en-US" sz="3000" dirty="0" smtClean="0">
                <a:latin typeface="+mn-lt"/>
                <a:cs typeface="Segoe UI" pitchFamily="34" charset="0"/>
              </a:rPr>
              <a:t>established </a:t>
            </a:r>
            <a:r>
              <a:rPr lang="en-US" sz="3000" dirty="0">
                <a:latin typeface="+mn-lt"/>
                <a:cs typeface="Segoe UI" pitchFamily="34" charset="0"/>
              </a:rPr>
              <a:t>in </a:t>
            </a:r>
            <a:r>
              <a:rPr lang="en-US" sz="3000" dirty="0" smtClean="0">
                <a:latin typeface="+mn-lt"/>
                <a:cs typeface="Segoe UI" pitchFamily="34" charset="0"/>
              </a:rPr>
              <a:t>three-step procedure</a:t>
            </a:r>
          </a:p>
          <a:p>
            <a:pPr algn="just" eaLnBrk="1" hangingPunct="1"/>
            <a:r>
              <a:rPr lang="en-US" sz="3000" dirty="0" smtClean="0">
                <a:latin typeface="+mn-lt"/>
                <a:cs typeface="Segoe UI" pitchFamily="34" charset="0"/>
              </a:rPr>
              <a:t>      and </a:t>
            </a:r>
            <a:r>
              <a:rPr lang="en-US" sz="3000" dirty="0">
                <a:latin typeface="+mn-lt"/>
                <a:cs typeface="Segoe UI" pitchFamily="34" charset="0"/>
              </a:rPr>
              <a:t>it‘s not adjustable</a:t>
            </a:r>
            <a:r>
              <a:rPr lang="en-US" sz="3000" dirty="0" smtClean="0">
                <a:latin typeface="+mn-lt"/>
                <a:cs typeface="Segoe UI" pitchFamily="34" charset="0"/>
              </a:rPr>
              <a:t>.</a:t>
            </a:r>
          </a:p>
          <a:p>
            <a:pPr marL="457200" indent="-457200" algn="just" eaLnBrk="1" hangingPunct="1">
              <a:buFont typeface="Arial" panose="020B0604020202020204" pitchFamily="34" charset="0"/>
              <a:buChar char="•"/>
            </a:pPr>
            <a:r>
              <a:rPr lang="en-US" sz="3000" dirty="0" smtClean="0">
                <a:latin typeface="+mn-lt"/>
                <a:cs typeface="Segoe UI" pitchFamily="34" charset="0"/>
              </a:rPr>
              <a:t>A </a:t>
            </a:r>
            <a:r>
              <a:rPr lang="en-US" sz="3000" dirty="0">
                <a:latin typeface="+mn-lt"/>
                <a:cs typeface="Segoe UI" pitchFamily="34" charset="0"/>
              </a:rPr>
              <a:t>“warning message” </a:t>
            </a:r>
            <a:r>
              <a:rPr lang="en-US" sz="3000" dirty="0" smtClean="0">
                <a:latin typeface="+mn-lt"/>
                <a:cs typeface="Segoe UI" pitchFamily="34" charset="0"/>
              </a:rPr>
              <a:t>is displayed and stored at</a:t>
            </a:r>
          </a:p>
          <a:p>
            <a:pPr algn="just" eaLnBrk="1" hangingPunct="1"/>
            <a:r>
              <a:rPr lang="en-US" sz="3000" dirty="0">
                <a:latin typeface="+mn-lt"/>
                <a:cs typeface="Segoe UI" pitchFamily="34" charset="0"/>
              </a:rPr>
              <a:t> </a:t>
            </a:r>
            <a:r>
              <a:rPr lang="en-US" sz="3000" dirty="0" smtClean="0">
                <a:latin typeface="+mn-lt"/>
                <a:cs typeface="Segoe UI" pitchFamily="34" charset="0"/>
              </a:rPr>
              <a:t>    the end of every measurement, representing </a:t>
            </a:r>
          </a:p>
          <a:p>
            <a:pPr algn="just" eaLnBrk="1" hangingPunct="1"/>
            <a:r>
              <a:rPr lang="en-US" sz="3000" dirty="0">
                <a:latin typeface="+mn-lt"/>
                <a:cs typeface="Segoe UI" pitchFamily="34" charset="0"/>
              </a:rPr>
              <a:t> </a:t>
            </a:r>
            <a:r>
              <a:rPr lang="en-US" sz="3000" dirty="0" smtClean="0">
                <a:latin typeface="+mn-lt"/>
                <a:cs typeface="Segoe UI" pitchFamily="34" charset="0"/>
              </a:rPr>
              <a:t>    a </a:t>
            </a:r>
            <a:r>
              <a:rPr lang="en-US" sz="3000" dirty="0">
                <a:latin typeface="+mn-lt"/>
                <a:cs typeface="Segoe UI" pitchFamily="34" charset="0"/>
              </a:rPr>
              <a:t>fast and clear way to communicate people </a:t>
            </a:r>
            <a:endParaRPr lang="en-US" sz="3000" dirty="0" smtClean="0">
              <a:latin typeface="+mn-lt"/>
              <a:cs typeface="Segoe UI" pitchFamily="34" charset="0"/>
            </a:endParaRPr>
          </a:p>
          <a:p>
            <a:pPr algn="just" eaLnBrk="1" hangingPunct="1"/>
            <a:r>
              <a:rPr lang="en-US" sz="3000" dirty="0">
                <a:latin typeface="+mn-lt"/>
                <a:cs typeface="Segoe UI" pitchFamily="34" charset="0"/>
              </a:rPr>
              <a:t> </a:t>
            </a:r>
            <a:r>
              <a:rPr lang="en-US" sz="3000" dirty="0" smtClean="0">
                <a:latin typeface="+mn-lt"/>
                <a:cs typeface="Segoe UI" pitchFamily="34" charset="0"/>
              </a:rPr>
              <a:t>    radiation </a:t>
            </a:r>
            <a:r>
              <a:rPr lang="en-US" sz="3000" dirty="0">
                <a:latin typeface="+mn-lt"/>
                <a:cs typeface="Segoe UI" pitchFamily="34" charset="0"/>
              </a:rPr>
              <a:t>levels and </a:t>
            </a:r>
            <a:r>
              <a:rPr lang="en-US" sz="3000" dirty="0" smtClean="0">
                <a:latin typeface="+mn-lt"/>
                <a:cs typeface="Segoe UI" pitchFamily="34" charset="0"/>
              </a:rPr>
              <a:t>effects</a:t>
            </a:r>
          </a:p>
          <a:p>
            <a:pPr algn="just" eaLnBrk="1" hangingPunct="1">
              <a:spcBef>
                <a:spcPts val="600"/>
              </a:spcBef>
            </a:pPr>
            <a:r>
              <a:rPr lang="en-US" sz="3000" b="1" dirty="0">
                <a:solidFill>
                  <a:schemeClr val="bg2">
                    <a:lumMod val="75000"/>
                  </a:schemeClr>
                </a:solidFill>
                <a:latin typeface="+mn-lt"/>
                <a:cs typeface="Segoe UI" pitchFamily="34" charset="0"/>
              </a:rPr>
              <a:t> </a:t>
            </a:r>
            <a:r>
              <a:rPr lang="en-US" sz="3000" b="1" dirty="0" smtClean="0">
                <a:solidFill>
                  <a:schemeClr val="bg2">
                    <a:lumMod val="75000"/>
                  </a:schemeClr>
                </a:solidFill>
                <a:latin typeface="+mn-lt"/>
                <a:cs typeface="Segoe UI" pitchFamily="34" charset="0"/>
              </a:rPr>
              <a:t>      </a:t>
            </a:r>
            <a:r>
              <a:rPr lang="de-DE" sz="3000" b="1" dirty="0" smtClean="0">
                <a:solidFill>
                  <a:schemeClr val="bg2">
                    <a:lumMod val="75000"/>
                  </a:schemeClr>
                </a:solidFill>
                <a:latin typeface="+mn-lt"/>
                <a:cs typeface="Segoe UI" pitchFamily="34" charset="0"/>
              </a:rPr>
              <a:t>Reading Unclear </a:t>
            </a:r>
            <a:r>
              <a:rPr lang="de-DE" sz="3000" dirty="0" smtClean="0">
                <a:latin typeface="+mn-lt"/>
                <a:cs typeface="Segoe UI" pitchFamily="34" charset="0"/>
              </a:rPr>
              <a:t>/ </a:t>
            </a:r>
            <a:r>
              <a:rPr lang="de-DE" sz="3000" b="1" dirty="0" smtClean="0">
                <a:solidFill>
                  <a:srgbClr val="00B050"/>
                </a:solidFill>
                <a:latin typeface="+mn-lt"/>
                <a:cs typeface="Segoe UI" pitchFamily="34" charset="0"/>
              </a:rPr>
              <a:t>All Clear </a:t>
            </a:r>
            <a:r>
              <a:rPr lang="de-DE" sz="3000" dirty="0" smtClean="0">
                <a:latin typeface="+mn-lt"/>
                <a:cs typeface="Segoe UI" pitchFamily="34" charset="0"/>
              </a:rPr>
              <a:t>/ </a:t>
            </a:r>
            <a:r>
              <a:rPr lang="de-DE" sz="3000" b="1" dirty="0" smtClean="0">
                <a:gradFill>
                  <a:gsLst>
                    <a:gs pos="0">
                      <a:schemeClr val="accent4"/>
                    </a:gs>
                    <a:gs pos="74000">
                      <a:srgbClr val="FF0000"/>
                    </a:gs>
                    <a:gs pos="83000">
                      <a:schemeClr val="accent1">
                        <a:lumMod val="45000"/>
                        <a:lumOff val="55000"/>
                      </a:schemeClr>
                    </a:gs>
                    <a:gs pos="100000">
                      <a:schemeClr val="accent1">
                        <a:lumMod val="30000"/>
                        <a:lumOff val="70000"/>
                      </a:schemeClr>
                    </a:gs>
                  </a:gsLst>
                  <a:lin ang="5400000" scaled="1"/>
                </a:gradFill>
                <a:latin typeface="+mn-lt"/>
                <a:cs typeface="Segoe UI" pitchFamily="34" charset="0"/>
              </a:rPr>
              <a:t>Radiation </a:t>
            </a:r>
            <a:r>
              <a:rPr lang="de-DE" sz="3000" b="1" dirty="0" smtClean="0">
                <a:gradFill>
                  <a:gsLst>
                    <a:gs pos="0">
                      <a:schemeClr val="accent4">
                        <a:lumMod val="40000"/>
                        <a:lumOff val="60000"/>
                      </a:schemeClr>
                    </a:gs>
                    <a:gs pos="74000">
                      <a:srgbClr val="FF0000"/>
                    </a:gs>
                    <a:gs pos="83000">
                      <a:schemeClr val="accent1">
                        <a:lumMod val="45000"/>
                        <a:lumOff val="55000"/>
                      </a:schemeClr>
                    </a:gs>
                    <a:gs pos="100000">
                      <a:schemeClr val="accent1">
                        <a:lumMod val="30000"/>
                        <a:lumOff val="70000"/>
                      </a:schemeClr>
                    </a:gs>
                  </a:gsLst>
                  <a:lin ang="5400000" scaled="1"/>
                </a:gradFill>
                <a:latin typeface="+mn-lt"/>
                <a:cs typeface="Segoe UI" pitchFamily="34" charset="0"/>
              </a:rPr>
              <a:t>Detected</a:t>
            </a:r>
            <a:endParaRPr lang="en-US" sz="3000" b="1" dirty="0" smtClean="0">
              <a:gradFill>
                <a:gsLst>
                  <a:gs pos="0">
                    <a:schemeClr val="accent4">
                      <a:lumMod val="40000"/>
                      <a:lumOff val="60000"/>
                    </a:schemeClr>
                  </a:gs>
                  <a:gs pos="74000">
                    <a:srgbClr val="FF0000"/>
                  </a:gs>
                  <a:gs pos="83000">
                    <a:schemeClr val="accent1">
                      <a:lumMod val="45000"/>
                      <a:lumOff val="55000"/>
                    </a:schemeClr>
                  </a:gs>
                  <a:gs pos="100000">
                    <a:schemeClr val="accent1">
                      <a:lumMod val="30000"/>
                      <a:lumOff val="70000"/>
                    </a:schemeClr>
                  </a:gs>
                </a:gsLst>
                <a:lin ang="5400000" scaled="1"/>
              </a:gradFill>
              <a:latin typeface="+mn-lt"/>
              <a:cs typeface="Segoe UI" pitchFamily="34" charset="0"/>
            </a:endParaRPr>
          </a:p>
          <a:p>
            <a:pPr algn="just" eaLnBrk="1" hangingPunct="1"/>
            <a:endParaRPr lang="en-AU" sz="3000" dirty="0">
              <a:latin typeface="+mn-lt"/>
              <a:cs typeface="Segoe UI" pitchFamily="34" charset="0"/>
            </a:endParaRPr>
          </a:p>
        </p:txBody>
      </p:sp>
      <p:sp>
        <p:nvSpPr>
          <p:cNvPr id="67" name="Text Box 12"/>
          <p:cNvSpPr txBox="1">
            <a:spLocks noChangeArrowheads="1"/>
          </p:cNvSpPr>
          <p:nvPr/>
        </p:nvSpPr>
        <p:spPr bwMode="auto">
          <a:xfrm>
            <a:off x="1404832" y="36495260"/>
            <a:ext cx="27249120" cy="330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a:latin typeface="+mn-lt"/>
                <a:cs typeface="Segoe UI" pitchFamily="34" charset="0"/>
              </a:rPr>
              <a:t>More efforts were put into evaluating the “</a:t>
            </a:r>
            <a:r>
              <a:rPr lang="en-US" sz="3000" dirty="0" err="1">
                <a:latin typeface="+mn-lt"/>
                <a:cs typeface="Segoe UI" pitchFamily="34" charset="0"/>
              </a:rPr>
              <a:t>RadioactivityCounter</a:t>
            </a:r>
            <a:r>
              <a:rPr lang="en-US" sz="3000" dirty="0">
                <a:latin typeface="+mn-lt"/>
                <a:cs typeface="Segoe UI" pitchFamily="34" charset="0"/>
              </a:rPr>
              <a:t>” app, since the lack of calibration of “</a:t>
            </a:r>
            <a:r>
              <a:rPr lang="en-US" sz="3000" dirty="0" err="1">
                <a:latin typeface="+mn-lt"/>
                <a:cs typeface="Segoe UI" pitchFamily="34" charset="0"/>
              </a:rPr>
              <a:t>GammaPix</a:t>
            </a:r>
            <a:r>
              <a:rPr lang="en-US" sz="3000" dirty="0">
                <a:latin typeface="+mn-lt"/>
                <a:cs typeface="Segoe UI" pitchFamily="34" charset="0"/>
              </a:rPr>
              <a:t>” resulted in underestimating the nominal reference values on most of the phones by at least an order of magnitude. </a:t>
            </a:r>
          </a:p>
          <a:p>
            <a:pPr marL="457200" indent="-457200" algn="just" eaLnBrk="1" hangingPunct="1">
              <a:buFont typeface="Arial" panose="020B0604020202020204" pitchFamily="34" charset="0"/>
              <a:buChar char="•"/>
            </a:pPr>
            <a:r>
              <a:rPr lang="en-US" sz="3000" dirty="0" smtClean="0">
                <a:latin typeface="+mn-lt"/>
                <a:cs typeface="Segoe UI" pitchFamily="34" charset="0"/>
              </a:rPr>
              <a:t>The </a:t>
            </a:r>
            <a:r>
              <a:rPr lang="en-US" sz="3000" dirty="0">
                <a:latin typeface="+mn-lt"/>
                <a:cs typeface="Segoe UI" pitchFamily="34" charset="0"/>
              </a:rPr>
              <a:t>„noise level“ (n≶10) influences the dose-rate responses and assessing it in a shielded environment does not improve the performances at lower dose-rates </a:t>
            </a:r>
          </a:p>
          <a:p>
            <a:pPr marL="457200" indent="-457200" algn="just" eaLnBrk="1" hangingPunct="1">
              <a:buFont typeface="Arial" panose="020B0604020202020204" pitchFamily="34" charset="0"/>
              <a:buChar char="•"/>
            </a:pPr>
            <a:r>
              <a:rPr lang="en-US" sz="3000" dirty="0">
                <a:latin typeface="+mn-lt"/>
                <a:cs typeface="Segoe UI" pitchFamily="34" charset="0"/>
              </a:rPr>
              <a:t>Software algorithm for image corrections leads to a reduced sensitivity of the sensor for ionizing radiation</a:t>
            </a:r>
          </a:p>
          <a:p>
            <a:pPr marL="457200" indent="-457200" algn="just" eaLnBrk="1" hangingPunct="1">
              <a:buFont typeface="Arial" panose="020B0604020202020204" pitchFamily="34" charset="0"/>
              <a:buChar char="•"/>
            </a:pPr>
            <a:r>
              <a:rPr lang="en-US" sz="3000" dirty="0">
                <a:latin typeface="+mn-lt"/>
                <a:cs typeface="Segoe UI" pitchFamily="34" charset="0"/>
              </a:rPr>
              <a:t>Smartphones apps can potentially identify regions of high radioactive contamination for measurement times of 10 minutes, whereas reliable measurements at natural environmental radioactivity level are difficult to assess</a:t>
            </a:r>
          </a:p>
          <a:p>
            <a:pPr algn="just" eaLnBrk="1" hangingPunct="1"/>
            <a:endParaRPr lang="en-AU" sz="3000" dirty="0">
              <a:latin typeface="+mn-lt"/>
              <a:cs typeface="Segoe UI" pitchFamily="34" charset="0"/>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Wp2</a:t>
            </a:r>
            <a:endParaRPr lang="sk-SK" b="1" dirty="0">
              <a:solidFill>
                <a:schemeClr val="accent2"/>
              </a:solidFill>
              <a:latin typeface="Arial Narrow" panose="020B0606020202030204" pitchFamily="34" charset="0"/>
              <a:cs typeface="Aharoni" panose="02010803020104030203" pitchFamily="2" charset="-79"/>
            </a:endParaRPr>
          </a:p>
        </p:txBody>
      </p:sp>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4483" y="1974616"/>
            <a:ext cx="7469250" cy="1178450"/>
          </a:xfrm>
          <a:prstGeom prst="rect">
            <a:avLst/>
          </a:prstGeom>
        </p:spPr>
      </p:pic>
      <p:sp>
        <p:nvSpPr>
          <p:cNvPr id="36" name="Text Box 12"/>
          <p:cNvSpPr txBox="1">
            <a:spLocks noChangeArrowheads="1"/>
          </p:cNvSpPr>
          <p:nvPr/>
        </p:nvSpPr>
        <p:spPr bwMode="auto">
          <a:xfrm>
            <a:off x="15316199" y="15230780"/>
            <a:ext cx="13337753" cy="5303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000" b="1" dirty="0" smtClean="0">
                <a:latin typeface="+mn-lt"/>
                <a:cs typeface="Segoe UI" pitchFamily="34" charset="0"/>
              </a:rPr>
              <a:t>“</a:t>
            </a:r>
            <a:r>
              <a:rPr lang="en-AU" sz="3000" b="1" dirty="0" err="1" smtClean="0">
                <a:latin typeface="+mn-lt"/>
                <a:cs typeface="Segoe UI" pitchFamily="34" charset="0"/>
              </a:rPr>
              <a:t>RadioactivityCounter</a:t>
            </a:r>
            <a:r>
              <a:rPr lang="en-AU" sz="3000" b="1" dirty="0" smtClean="0">
                <a:latin typeface="+mn-lt"/>
                <a:cs typeface="Segoe UI" pitchFamily="34" charset="0"/>
              </a:rPr>
              <a:t>”</a:t>
            </a:r>
          </a:p>
          <a:p>
            <a:pPr marL="457200" indent="-457200" eaLnBrk="1" hangingPunct="1">
              <a:spcBef>
                <a:spcPts val="1200"/>
              </a:spcBef>
              <a:buFont typeface="Arial" panose="020B0604020202020204" pitchFamily="34" charset="0"/>
              <a:buChar char="•"/>
            </a:pPr>
            <a:r>
              <a:rPr lang="en-AU" sz="3000" dirty="0" smtClean="0">
                <a:latin typeface="+mn-lt"/>
                <a:cs typeface="Segoe UI" pitchFamily="34" charset="0"/>
              </a:rPr>
              <a:t>Calibration not available for most of the models, but adjustable</a:t>
            </a:r>
          </a:p>
          <a:p>
            <a:pPr marL="457200" indent="-457200" eaLnBrk="1" hangingPunct="1">
              <a:spcBef>
                <a:spcPts val="0"/>
              </a:spcBef>
              <a:buFont typeface="Arial" panose="020B0604020202020204" pitchFamily="34" charset="0"/>
              <a:buChar char="•"/>
            </a:pPr>
            <a:r>
              <a:rPr lang="en-AU" sz="3000" dirty="0" smtClean="0">
                <a:latin typeface="+mn-lt"/>
                <a:cs typeface="Segoe UI" pitchFamily="34" charset="0"/>
              </a:rPr>
              <a:t>“Set the noise” procedure for assessing the </a:t>
            </a:r>
          </a:p>
          <a:p>
            <a:pPr eaLnBrk="1" hangingPunct="1">
              <a:spcBef>
                <a:spcPts val="0"/>
              </a:spcBef>
            </a:pPr>
            <a:r>
              <a:rPr lang="en-AU" sz="3000" dirty="0">
                <a:latin typeface="+mn-lt"/>
                <a:cs typeface="Segoe UI" pitchFamily="34" charset="0"/>
              </a:rPr>
              <a:t> </a:t>
            </a:r>
            <a:r>
              <a:rPr lang="en-AU" sz="3000" dirty="0" smtClean="0">
                <a:latin typeface="+mn-lt"/>
                <a:cs typeface="Segoe UI" pitchFamily="34" charset="0"/>
              </a:rPr>
              <a:t>      </a:t>
            </a:r>
            <a:r>
              <a:rPr lang="en-US" sz="3000" b="1" i="1" dirty="0">
                <a:latin typeface="+mn-lt"/>
                <a:cs typeface="Segoe UI" pitchFamily="34" charset="0"/>
              </a:rPr>
              <a:t>n</a:t>
            </a:r>
            <a:r>
              <a:rPr lang="en-US" sz="3000" dirty="0">
                <a:latin typeface="+mn-lt"/>
                <a:cs typeface="Segoe UI" pitchFamily="34" charset="0"/>
              </a:rPr>
              <a:t> level that optimizes the ratio of </a:t>
            </a:r>
            <a:r>
              <a:rPr lang="en-US" sz="3000" dirty="0" smtClean="0">
                <a:latin typeface="+mn-lt"/>
                <a:cs typeface="Segoe UI" pitchFamily="34" charset="0"/>
              </a:rPr>
              <a:t>sensitivity</a:t>
            </a:r>
          </a:p>
          <a:p>
            <a:pPr eaLnBrk="1" hangingPunct="1">
              <a:spcBef>
                <a:spcPts val="0"/>
              </a:spcBef>
            </a:pPr>
            <a:r>
              <a:rPr lang="en-US" sz="3000" dirty="0">
                <a:latin typeface="+mn-lt"/>
                <a:cs typeface="Segoe UI" pitchFamily="34" charset="0"/>
              </a:rPr>
              <a:t> </a:t>
            </a:r>
            <a:r>
              <a:rPr lang="en-US" sz="3000" dirty="0" smtClean="0">
                <a:latin typeface="+mn-lt"/>
                <a:cs typeface="Segoe UI" pitchFamily="34" charset="0"/>
              </a:rPr>
              <a:t>      for </a:t>
            </a:r>
            <a:r>
              <a:rPr lang="en-US" sz="3000" dirty="0">
                <a:latin typeface="+mn-lt"/>
                <a:cs typeface="Segoe UI" pitchFamily="34" charset="0"/>
              </a:rPr>
              <a:t>radiation to sensor noise</a:t>
            </a:r>
            <a:r>
              <a:rPr lang="en-AU" sz="3000" dirty="0" smtClean="0">
                <a:latin typeface="+mn-lt"/>
                <a:cs typeface="Segoe UI" pitchFamily="34" charset="0"/>
              </a:rPr>
              <a:t> </a:t>
            </a:r>
          </a:p>
          <a:p>
            <a:pPr marL="457200" indent="-457200" eaLnBrk="1" hangingPunct="1">
              <a:spcBef>
                <a:spcPts val="0"/>
              </a:spcBef>
              <a:buFont typeface="Arial" panose="020B0604020202020204" pitchFamily="34" charset="0"/>
              <a:buChar char="•"/>
            </a:pPr>
            <a:r>
              <a:rPr lang="en-US" sz="3000" dirty="0" smtClean="0">
                <a:latin typeface="+mn-lt"/>
                <a:cs typeface="Segoe UI" pitchFamily="34" charset="0"/>
              </a:rPr>
              <a:t>Allows </a:t>
            </a:r>
            <a:r>
              <a:rPr lang="en-US" sz="3000" dirty="0">
                <a:latin typeface="+mn-lt"/>
                <a:cs typeface="Segoe UI" pitchFamily="34" charset="0"/>
              </a:rPr>
              <a:t>to log data that can be downloaded </a:t>
            </a:r>
            <a:endParaRPr lang="en-US" sz="3000" dirty="0" smtClean="0">
              <a:latin typeface="+mn-lt"/>
              <a:cs typeface="Segoe UI" pitchFamily="34" charset="0"/>
            </a:endParaRPr>
          </a:p>
          <a:p>
            <a:pPr eaLnBrk="1" hangingPunct="1">
              <a:spcBef>
                <a:spcPts val="0"/>
              </a:spcBef>
            </a:pPr>
            <a:r>
              <a:rPr lang="en-US" sz="3000" dirty="0">
                <a:latin typeface="+mn-lt"/>
                <a:cs typeface="Segoe UI" pitchFamily="34" charset="0"/>
              </a:rPr>
              <a:t> </a:t>
            </a:r>
            <a:r>
              <a:rPr lang="en-US" sz="3000" dirty="0" smtClean="0">
                <a:latin typeface="+mn-lt"/>
                <a:cs typeface="Segoe UI" pitchFamily="34" charset="0"/>
              </a:rPr>
              <a:t>     as </a:t>
            </a:r>
            <a:r>
              <a:rPr lang="en-US" sz="3000" dirty="0">
                <a:latin typeface="+mn-lt"/>
                <a:cs typeface="Segoe UI" pitchFamily="34" charset="0"/>
              </a:rPr>
              <a:t>.csv </a:t>
            </a:r>
            <a:r>
              <a:rPr lang="en-US" sz="3000" dirty="0" smtClean="0">
                <a:latin typeface="+mn-lt"/>
                <a:cs typeface="Segoe UI" pitchFamily="34" charset="0"/>
              </a:rPr>
              <a:t>files</a:t>
            </a:r>
            <a:r>
              <a:rPr lang="en-US" sz="3000" dirty="0">
                <a:latin typeface="+mn-lt"/>
                <a:cs typeface="Segoe UI" pitchFamily="34" charset="0"/>
              </a:rPr>
              <a:t> </a:t>
            </a:r>
            <a:r>
              <a:rPr lang="en-US" sz="3000" dirty="0" smtClean="0">
                <a:latin typeface="+mn-lt"/>
                <a:cs typeface="Segoe UI" pitchFamily="34" charset="0"/>
              </a:rPr>
              <a:t>containing </a:t>
            </a:r>
            <a:r>
              <a:rPr lang="en-US" sz="3000" dirty="0">
                <a:latin typeface="+mn-lt"/>
                <a:cs typeface="Segoe UI" pitchFamily="34" charset="0"/>
              </a:rPr>
              <a:t>date, time, count </a:t>
            </a:r>
            <a:r>
              <a:rPr lang="en-US" sz="3000" dirty="0" smtClean="0">
                <a:latin typeface="+mn-lt"/>
                <a:cs typeface="Segoe UI" pitchFamily="34" charset="0"/>
              </a:rPr>
              <a:t>rate</a:t>
            </a:r>
          </a:p>
          <a:p>
            <a:pPr eaLnBrk="1" hangingPunct="1">
              <a:spcBef>
                <a:spcPts val="0"/>
              </a:spcBef>
            </a:pPr>
            <a:r>
              <a:rPr lang="en-US" sz="3000" dirty="0">
                <a:latin typeface="+mn-lt"/>
                <a:cs typeface="Segoe UI" pitchFamily="34" charset="0"/>
              </a:rPr>
              <a:t> </a:t>
            </a:r>
            <a:r>
              <a:rPr lang="en-US" sz="3000" dirty="0" smtClean="0">
                <a:latin typeface="+mn-lt"/>
                <a:cs typeface="Segoe UI" pitchFamily="34" charset="0"/>
              </a:rPr>
              <a:t>     </a:t>
            </a:r>
            <a:r>
              <a:rPr lang="en-US" sz="3000" dirty="0">
                <a:latin typeface="+mn-lt"/>
                <a:cs typeface="Segoe UI" pitchFamily="34" charset="0"/>
              </a:rPr>
              <a:t>and, if calibrated, also the dose-rate</a:t>
            </a:r>
            <a:r>
              <a:rPr lang="en-US" sz="3000" dirty="0" smtClean="0">
                <a:latin typeface="+mn-lt"/>
                <a:cs typeface="Segoe UI" pitchFamily="34" charset="0"/>
              </a:rPr>
              <a:t>, for </a:t>
            </a:r>
          </a:p>
          <a:p>
            <a:pPr eaLnBrk="1" hangingPunct="1">
              <a:spcBef>
                <a:spcPts val="0"/>
              </a:spcBef>
            </a:pPr>
            <a:r>
              <a:rPr lang="en-US" sz="3000" dirty="0">
                <a:latin typeface="+mn-lt"/>
                <a:cs typeface="Segoe UI" pitchFamily="34" charset="0"/>
              </a:rPr>
              <a:t> </a:t>
            </a:r>
            <a:r>
              <a:rPr lang="en-US" sz="3000" dirty="0" smtClean="0">
                <a:latin typeface="+mn-lt"/>
                <a:cs typeface="Segoe UI" pitchFamily="34" charset="0"/>
              </a:rPr>
              <a:t>     each </a:t>
            </a:r>
            <a:r>
              <a:rPr lang="en-US" sz="3000" dirty="0">
                <a:latin typeface="+mn-lt"/>
                <a:cs typeface="Segoe UI" pitchFamily="34" charset="0"/>
              </a:rPr>
              <a:t>minute as well as averaged </a:t>
            </a:r>
            <a:endParaRPr lang="en-US" sz="3000" dirty="0" smtClean="0">
              <a:latin typeface="+mn-lt"/>
              <a:cs typeface="Segoe UI" pitchFamily="34" charset="0"/>
            </a:endParaRPr>
          </a:p>
          <a:p>
            <a:pPr eaLnBrk="1" hangingPunct="1">
              <a:spcBef>
                <a:spcPts val="0"/>
              </a:spcBef>
            </a:pPr>
            <a:r>
              <a:rPr lang="en-US" sz="3000" dirty="0">
                <a:latin typeface="+mn-lt"/>
                <a:cs typeface="Segoe UI" pitchFamily="34" charset="0"/>
              </a:rPr>
              <a:t> </a:t>
            </a:r>
            <a:r>
              <a:rPr lang="en-US" sz="3000" dirty="0" smtClean="0">
                <a:latin typeface="+mn-lt"/>
                <a:cs typeface="Segoe UI" pitchFamily="34" charset="0"/>
              </a:rPr>
              <a:t>     over </a:t>
            </a:r>
            <a:r>
              <a:rPr lang="en-US" sz="3000" dirty="0">
                <a:latin typeface="+mn-lt"/>
                <a:cs typeface="Segoe UI" pitchFamily="34" charset="0"/>
              </a:rPr>
              <a:t>the measurement period.</a:t>
            </a:r>
            <a:endParaRPr lang="en-AU" sz="3000" dirty="0" smtClean="0">
              <a:latin typeface="+mn-lt"/>
              <a:cs typeface="Segoe UI" pitchFamily="34" charset="0"/>
            </a:endParaRPr>
          </a:p>
          <a:p>
            <a:pPr algn="ctr" eaLnBrk="1" hangingPunct="1"/>
            <a:endParaRPr lang="en-AU" sz="3000" b="1" dirty="0">
              <a:latin typeface="+mn-lt"/>
              <a:cs typeface="Segoe UI" pitchFamily="34" charset="0"/>
            </a:endParaRPr>
          </a:p>
        </p:txBody>
      </p:sp>
      <p:sp>
        <p:nvSpPr>
          <p:cNvPr id="5" name="TextBox 4"/>
          <p:cNvSpPr txBox="1"/>
          <p:nvPr/>
        </p:nvSpPr>
        <p:spPr>
          <a:xfrm>
            <a:off x="7496634" y="13921101"/>
            <a:ext cx="15601032" cy="1015663"/>
          </a:xfrm>
          <a:prstGeom prst="rect">
            <a:avLst/>
          </a:prstGeom>
          <a:noFill/>
          <a:ln w="19050">
            <a:solidFill>
              <a:srgbClr val="9ECDD6"/>
            </a:solidFill>
          </a:ln>
        </p:spPr>
        <p:txBody>
          <a:bodyPr wrap="square" rtlCol="0">
            <a:spAutoFit/>
          </a:bodyPr>
          <a:lstStyle/>
          <a:p>
            <a:pPr algn="ctr"/>
            <a:r>
              <a:rPr lang="de-DE" sz="3000" b="1" dirty="0" smtClean="0">
                <a:latin typeface="+mn-lt"/>
              </a:rPr>
              <a:t>14</a:t>
            </a:r>
            <a:r>
              <a:rPr lang="de-DE" sz="3000" dirty="0" smtClean="0">
                <a:latin typeface="+mn-lt"/>
              </a:rPr>
              <a:t> different mobile phones from 2017 </a:t>
            </a:r>
          </a:p>
          <a:p>
            <a:pPr algn="ctr"/>
            <a:r>
              <a:rPr lang="de-DE" sz="3000" dirty="0" smtClean="0">
                <a:latin typeface="+mn-lt"/>
              </a:rPr>
              <a:t>Irradiations performed at the SSDL of the Helmholtz Zentrum München </a:t>
            </a:r>
            <a:r>
              <a:rPr lang="de-DE" sz="3000" dirty="0">
                <a:latin typeface="+mn-lt"/>
              </a:rPr>
              <a:t>with </a:t>
            </a:r>
            <a:r>
              <a:rPr lang="de-DE" sz="3000" baseline="30000" dirty="0">
                <a:latin typeface="+mn-lt"/>
              </a:rPr>
              <a:t>137</a:t>
            </a:r>
            <a:r>
              <a:rPr lang="de-DE" sz="3000" dirty="0">
                <a:latin typeface="+mn-lt"/>
              </a:rPr>
              <a:t>Cs and X-ray sources</a:t>
            </a:r>
            <a:endParaRPr lang="en-US" sz="3000" dirty="0">
              <a:latin typeface="+mn-lt"/>
            </a:endParaRPr>
          </a:p>
        </p:txBody>
      </p:sp>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113696" y="15409593"/>
            <a:ext cx="3029139" cy="5385136"/>
          </a:xfrm>
          <a:prstGeom prst="rect">
            <a:avLst/>
          </a:prstGeom>
        </p:spPr>
      </p:pic>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90743" y="16512525"/>
            <a:ext cx="5992853" cy="3370980"/>
          </a:xfrm>
          <a:prstGeom prst="rect">
            <a:avLst/>
          </a:prstGeom>
        </p:spPr>
      </p:pic>
      <p:sp>
        <p:nvSpPr>
          <p:cNvPr id="53" name="Rectangle 500"/>
          <p:cNvSpPr/>
          <p:nvPr/>
        </p:nvSpPr>
        <p:spPr bwMode="auto">
          <a:xfrm>
            <a:off x="15027541" y="21588075"/>
            <a:ext cx="13950794" cy="1396317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55" name="Text Box 12"/>
          <p:cNvSpPr txBox="1">
            <a:spLocks noChangeArrowheads="1"/>
          </p:cNvSpPr>
          <p:nvPr/>
        </p:nvSpPr>
        <p:spPr bwMode="auto">
          <a:xfrm>
            <a:off x="15179040" y="21643415"/>
            <a:ext cx="437372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Energy-dependence</a:t>
            </a:r>
          </a:p>
        </p:txBody>
      </p:sp>
      <p:graphicFrame>
        <p:nvGraphicFramePr>
          <p:cNvPr id="56" name="Chart 55"/>
          <p:cNvGraphicFramePr>
            <a:graphicFrameLocks/>
          </p:cNvGraphicFramePr>
          <p:nvPr>
            <p:extLst>
              <p:ext uri="{D42A27DB-BD31-4B8C-83A1-F6EECF244321}">
                <p14:modId xmlns:p14="http://schemas.microsoft.com/office/powerpoint/2010/main" val="4162646703"/>
              </p:ext>
            </p:extLst>
          </p:nvPr>
        </p:nvGraphicFramePr>
        <p:xfrm>
          <a:off x="22342647" y="24735993"/>
          <a:ext cx="5039947" cy="3708583"/>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57" name="Chart 56"/>
          <p:cNvGraphicFramePr>
            <a:graphicFrameLocks/>
          </p:cNvGraphicFramePr>
          <p:nvPr>
            <p:extLst>
              <p:ext uri="{D42A27DB-BD31-4B8C-83A1-F6EECF244321}">
                <p14:modId xmlns:p14="http://schemas.microsoft.com/office/powerpoint/2010/main" val="1411416787"/>
              </p:ext>
            </p:extLst>
          </p:nvPr>
        </p:nvGraphicFramePr>
        <p:xfrm>
          <a:off x="16944203" y="24735993"/>
          <a:ext cx="5040872" cy="3672840"/>
        </p:xfrm>
        <a:graphic>
          <a:graphicData uri="http://schemas.openxmlformats.org/drawingml/2006/chart">
            <c:chart xmlns:c="http://schemas.openxmlformats.org/drawingml/2006/chart" xmlns:r="http://schemas.openxmlformats.org/officeDocument/2006/relationships" r:id="rId12"/>
          </a:graphicData>
        </a:graphic>
      </p:graphicFrame>
      <p:sp>
        <p:nvSpPr>
          <p:cNvPr id="61" name="Text Box 12"/>
          <p:cNvSpPr txBox="1">
            <a:spLocks noChangeArrowheads="1"/>
          </p:cNvSpPr>
          <p:nvPr/>
        </p:nvSpPr>
        <p:spPr bwMode="auto">
          <a:xfrm>
            <a:off x="15244481" y="28914864"/>
            <a:ext cx="6740594"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Background assessment </a:t>
            </a:r>
          </a:p>
        </p:txBody>
      </p:sp>
      <p:sp>
        <p:nvSpPr>
          <p:cNvPr id="14" name="TextBox 13"/>
          <p:cNvSpPr txBox="1"/>
          <p:nvPr/>
        </p:nvSpPr>
        <p:spPr>
          <a:xfrm>
            <a:off x="1599748" y="22324914"/>
            <a:ext cx="12893538" cy="2400657"/>
          </a:xfrm>
          <a:prstGeom prst="rect">
            <a:avLst/>
          </a:prstGeom>
          <a:noFill/>
        </p:spPr>
        <p:txBody>
          <a:bodyPr wrap="square" rtlCol="0">
            <a:spAutoFit/>
          </a:bodyPr>
          <a:lstStyle/>
          <a:p>
            <a:pPr algn="just"/>
            <a:r>
              <a:rPr lang="en-US" sz="3000" dirty="0">
                <a:latin typeface="+mn-lt"/>
              </a:rPr>
              <a:t>A low noise </a:t>
            </a:r>
            <a:r>
              <a:rPr lang="en-US" sz="3000" dirty="0" smtClean="0">
                <a:latin typeface="+mn-lt"/>
              </a:rPr>
              <a:t>level (n&lt;10) </a:t>
            </a:r>
            <a:r>
              <a:rPr lang="en-US" sz="3000" dirty="0">
                <a:latin typeface="+mn-lt"/>
              </a:rPr>
              <a:t>often characterizes phones in the “high price” range (over 200 €) </a:t>
            </a:r>
            <a:r>
              <a:rPr lang="en-US" sz="3000" dirty="0" smtClean="0">
                <a:latin typeface="+mn-lt"/>
              </a:rPr>
              <a:t>for which a linear </a:t>
            </a:r>
            <a:r>
              <a:rPr lang="en-US" sz="3000" dirty="0">
                <a:latin typeface="+mn-lt"/>
              </a:rPr>
              <a:t>trend in dose-rate responses with proportionality starting from 5 </a:t>
            </a:r>
            <a:r>
              <a:rPr lang="en-US" sz="3000" dirty="0" err="1">
                <a:latin typeface="+mn-lt"/>
              </a:rPr>
              <a:t>μGy</a:t>
            </a:r>
            <a:r>
              <a:rPr lang="en-US" sz="3000" dirty="0">
                <a:latin typeface="+mn-lt"/>
              </a:rPr>
              <a:t> h</a:t>
            </a:r>
            <a:r>
              <a:rPr lang="en-US" sz="3000" baseline="30000" dirty="0">
                <a:latin typeface="+mn-lt"/>
              </a:rPr>
              <a:t>-1</a:t>
            </a:r>
            <a:r>
              <a:rPr lang="en-US" sz="3000" dirty="0">
                <a:latin typeface="+mn-lt"/>
              </a:rPr>
              <a:t> </a:t>
            </a:r>
            <a:r>
              <a:rPr lang="en-US" sz="3000" dirty="0" smtClean="0">
                <a:latin typeface="+mn-lt"/>
              </a:rPr>
              <a:t>is observed for </a:t>
            </a:r>
            <a:r>
              <a:rPr lang="en-US" sz="3000" dirty="0">
                <a:latin typeface="+mn-lt"/>
              </a:rPr>
              <a:t>integration time of 10 </a:t>
            </a:r>
            <a:r>
              <a:rPr lang="en-US" sz="3000" dirty="0" smtClean="0">
                <a:latin typeface="+mn-lt"/>
              </a:rPr>
              <a:t>minutes (Fig.1 - left).</a:t>
            </a:r>
          </a:p>
          <a:p>
            <a:pPr algn="just"/>
            <a:r>
              <a:rPr lang="en-US" sz="3000" dirty="0" smtClean="0">
                <a:latin typeface="+mn-lt"/>
              </a:rPr>
              <a:t>One </a:t>
            </a:r>
            <a:r>
              <a:rPr lang="en-US" sz="3000" dirty="0">
                <a:latin typeface="+mn-lt"/>
              </a:rPr>
              <a:t>hour-measurements slightly improve the linearity down to 2 </a:t>
            </a:r>
            <a:r>
              <a:rPr lang="en-US" sz="3000" dirty="0" err="1">
                <a:latin typeface="+mn-lt"/>
              </a:rPr>
              <a:t>μGy</a:t>
            </a:r>
            <a:r>
              <a:rPr lang="en-US" sz="3000" dirty="0">
                <a:latin typeface="+mn-lt"/>
              </a:rPr>
              <a:t> h</a:t>
            </a:r>
            <a:r>
              <a:rPr lang="en-US" sz="3000" baseline="30000" dirty="0">
                <a:latin typeface="+mn-lt"/>
              </a:rPr>
              <a:t>-1</a:t>
            </a:r>
            <a:r>
              <a:rPr lang="en-US" sz="3000" dirty="0">
                <a:latin typeface="+mn-lt"/>
              </a:rPr>
              <a:t> but counts distribution is very </a:t>
            </a:r>
            <a:r>
              <a:rPr lang="en-US" sz="3000" dirty="0" smtClean="0">
                <a:latin typeface="+mn-lt"/>
              </a:rPr>
              <a:t>skewed (Fig.1 – right).</a:t>
            </a:r>
            <a:endParaRPr lang="en-US" sz="3000" dirty="0">
              <a:latin typeface="+mn-lt"/>
            </a:endParaRPr>
          </a:p>
        </p:txBody>
      </p:sp>
      <p:sp>
        <p:nvSpPr>
          <p:cNvPr id="71" name="TextBox 70"/>
          <p:cNvSpPr txBox="1"/>
          <p:nvPr/>
        </p:nvSpPr>
        <p:spPr>
          <a:xfrm>
            <a:off x="1599748" y="28846771"/>
            <a:ext cx="13118691" cy="1938992"/>
          </a:xfrm>
          <a:prstGeom prst="rect">
            <a:avLst/>
          </a:prstGeom>
          <a:noFill/>
        </p:spPr>
        <p:txBody>
          <a:bodyPr wrap="square" rtlCol="0">
            <a:spAutoFit/>
          </a:bodyPr>
          <a:lstStyle/>
          <a:p>
            <a:r>
              <a:rPr lang="en-US" sz="3000" dirty="0" smtClean="0">
                <a:latin typeface="+mn-lt"/>
              </a:rPr>
              <a:t>Phones with high noise level (n&gt;10) show linear </a:t>
            </a:r>
            <a:r>
              <a:rPr lang="en-US" sz="3000" dirty="0">
                <a:latin typeface="+mn-lt"/>
              </a:rPr>
              <a:t>trend in dose-rate responses with proportionality starting from 50 </a:t>
            </a:r>
            <a:r>
              <a:rPr lang="en-US" sz="3000" dirty="0" err="1">
                <a:latin typeface="+mn-lt"/>
              </a:rPr>
              <a:t>μGy</a:t>
            </a:r>
            <a:r>
              <a:rPr lang="en-US" sz="3000" dirty="0">
                <a:latin typeface="+mn-lt"/>
              </a:rPr>
              <a:t> h</a:t>
            </a:r>
            <a:r>
              <a:rPr lang="en-US" sz="3000" baseline="30000" dirty="0">
                <a:latin typeface="+mn-lt"/>
              </a:rPr>
              <a:t>-1</a:t>
            </a:r>
            <a:r>
              <a:rPr lang="en-US" sz="3000" dirty="0">
                <a:latin typeface="+mn-lt"/>
              </a:rPr>
              <a:t> for integration time of 10 </a:t>
            </a:r>
            <a:r>
              <a:rPr lang="en-US" sz="3000" dirty="0" smtClean="0">
                <a:latin typeface="+mn-lt"/>
              </a:rPr>
              <a:t>minutes (Fig.2 – left). One </a:t>
            </a:r>
            <a:r>
              <a:rPr lang="en-US" sz="3000" dirty="0">
                <a:latin typeface="+mn-lt"/>
              </a:rPr>
              <a:t>hour-measurements don’t improve the “blindness” below that threshold, but counts are more normally </a:t>
            </a:r>
            <a:r>
              <a:rPr lang="en-US" sz="3000" dirty="0" smtClean="0">
                <a:latin typeface="+mn-lt"/>
              </a:rPr>
              <a:t>distributed (Fig.2 - right).</a:t>
            </a:r>
            <a:endParaRPr lang="en-US" sz="3000" dirty="0">
              <a:latin typeface="+mn-lt"/>
            </a:endParaRPr>
          </a:p>
        </p:txBody>
      </p:sp>
      <p:sp>
        <p:nvSpPr>
          <p:cNvPr id="15" name="TextBox 14"/>
          <p:cNvSpPr txBox="1"/>
          <p:nvPr/>
        </p:nvSpPr>
        <p:spPr>
          <a:xfrm>
            <a:off x="15179040" y="29485588"/>
            <a:ext cx="13092669" cy="1477328"/>
          </a:xfrm>
          <a:prstGeom prst="rect">
            <a:avLst/>
          </a:prstGeom>
          <a:noFill/>
        </p:spPr>
        <p:txBody>
          <a:bodyPr wrap="square" rtlCol="0">
            <a:spAutoFit/>
          </a:bodyPr>
          <a:lstStyle/>
          <a:p>
            <a:r>
              <a:rPr lang="en-US" sz="3000" dirty="0">
                <a:latin typeface="+mn-lt"/>
              </a:rPr>
              <a:t>Assessing the background in a shielded environment (20 </a:t>
            </a:r>
            <a:r>
              <a:rPr lang="en-US" sz="3000" dirty="0" err="1">
                <a:latin typeface="+mn-lt"/>
              </a:rPr>
              <a:t>nSv</a:t>
            </a:r>
            <a:r>
              <a:rPr lang="en-US" sz="3000" dirty="0">
                <a:latin typeface="+mn-lt"/>
              </a:rPr>
              <a:t>/h) leads to an increase in the number of counts </a:t>
            </a:r>
            <a:r>
              <a:rPr lang="en-US" sz="3000" dirty="0" smtClean="0">
                <a:latin typeface="+mn-lt"/>
              </a:rPr>
              <a:t>(Fig.4)but </a:t>
            </a:r>
            <a:r>
              <a:rPr lang="en-US" sz="3000" dirty="0">
                <a:latin typeface="+mn-lt"/>
              </a:rPr>
              <a:t>not to an improvement in detecting dose-rates lower than 10 </a:t>
            </a:r>
            <a:r>
              <a:rPr lang="en-US" sz="3000" dirty="0" err="1">
                <a:latin typeface="+mn-lt"/>
              </a:rPr>
              <a:t>μGy</a:t>
            </a:r>
            <a:r>
              <a:rPr lang="en-US" sz="3000" dirty="0">
                <a:latin typeface="+mn-lt"/>
              </a:rPr>
              <a:t> </a:t>
            </a:r>
            <a:r>
              <a:rPr lang="en-US" sz="3000" dirty="0" smtClean="0">
                <a:latin typeface="+mn-lt"/>
              </a:rPr>
              <a:t>h</a:t>
            </a:r>
            <a:r>
              <a:rPr lang="en-US" sz="3000" baseline="30000" dirty="0" smtClean="0">
                <a:latin typeface="+mn-lt"/>
              </a:rPr>
              <a:t>-1.</a:t>
            </a:r>
            <a:endParaRPr lang="en-US" sz="3000" dirty="0">
              <a:latin typeface="+mn-lt"/>
            </a:endParaRPr>
          </a:p>
        </p:txBody>
      </p:sp>
      <p:sp>
        <p:nvSpPr>
          <p:cNvPr id="16" name="TextBox 15"/>
          <p:cNvSpPr txBox="1"/>
          <p:nvPr/>
        </p:nvSpPr>
        <p:spPr>
          <a:xfrm>
            <a:off x="15107941" y="22268324"/>
            <a:ext cx="13104813" cy="2400657"/>
          </a:xfrm>
          <a:prstGeom prst="rect">
            <a:avLst/>
          </a:prstGeom>
          <a:noFill/>
        </p:spPr>
        <p:txBody>
          <a:bodyPr wrap="square" rtlCol="0">
            <a:spAutoFit/>
          </a:bodyPr>
          <a:lstStyle/>
          <a:p>
            <a:pPr algn="just"/>
            <a:r>
              <a:rPr lang="en-US" sz="3000" dirty="0">
                <a:latin typeface="+mn-lt"/>
              </a:rPr>
              <a:t>Despite the different models and the quality of the camera sensors, all models showed a strong over-response of up to a factor of 18 for a photon energy of around 60 </a:t>
            </a:r>
            <a:r>
              <a:rPr lang="en-US" sz="3000" dirty="0" err="1">
                <a:latin typeface="+mn-lt"/>
              </a:rPr>
              <a:t>keV</a:t>
            </a:r>
            <a:r>
              <a:rPr lang="en-US" sz="3000" dirty="0">
                <a:latin typeface="+mn-lt"/>
              </a:rPr>
              <a:t>.  A comparison was carried out between two phones (ASUS </a:t>
            </a:r>
            <a:r>
              <a:rPr lang="en-US" sz="3000" dirty="0" err="1">
                <a:latin typeface="+mn-lt"/>
              </a:rPr>
              <a:t>Zenfone</a:t>
            </a:r>
            <a:r>
              <a:rPr lang="en-US" sz="3000" dirty="0">
                <a:latin typeface="+mn-lt"/>
              </a:rPr>
              <a:t> 3 and Lenovo K6) mounting the same sensor </a:t>
            </a:r>
            <a:r>
              <a:rPr lang="en-US" sz="3000" dirty="0" smtClean="0">
                <a:latin typeface="+mn-lt"/>
              </a:rPr>
              <a:t>type (Fig.3 - left). The </a:t>
            </a:r>
            <a:r>
              <a:rPr lang="en-US" sz="3000" dirty="0">
                <a:latin typeface="+mn-lt"/>
              </a:rPr>
              <a:t>relative response of the back and front camera was compared for three </a:t>
            </a:r>
            <a:r>
              <a:rPr lang="en-US" sz="3000" dirty="0" smtClean="0">
                <a:latin typeface="+mn-lt"/>
              </a:rPr>
              <a:t>models (Fig.3-right)</a:t>
            </a:r>
            <a:endParaRPr lang="en-US" sz="3000" dirty="0">
              <a:latin typeface="+mn-lt"/>
            </a:endParaRPr>
          </a:p>
        </p:txBody>
      </p:sp>
      <p:graphicFrame>
        <p:nvGraphicFramePr>
          <p:cNvPr id="72" name="Chart 71"/>
          <p:cNvGraphicFramePr>
            <a:graphicFrameLocks/>
          </p:cNvGraphicFramePr>
          <p:nvPr>
            <p:extLst>
              <p:ext uri="{D42A27DB-BD31-4B8C-83A1-F6EECF244321}">
                <p14:modId xmlns:p14="http://schemas.microsoft.com/office/powerpoint/2010/main" val="1053335213"/>
              </p:ext>
            </p:extLst>
          </p:nvPr>
        </p:nvGraphicFramePr>
        <p:xfrm>
          <a:off x="2826681" y="24725571"/>
          <a:ext cx="5065395" cy="3676650"/>
        </p:xfrm>
        <a:graphic>
          <a:graphicData uri="http://schemas.openxmlformats.org/drawingml/2006/chart">
            <c:chart xmlns:c="http://schemas.openxmlformats.org/drawingml/2006/chart" xmlns:r="http://schemas.openxmlformats.org/officeDocument/2006/relationships" r:id="rId13"/>
          </a:graphicData>
        </a:graphic>
      </p:graphicFrame>
      <mc:AlternateContent xmlns:mc="http://schemas.openxmlformats.org/markup-compatibility/2006" xmlns:cx="http://schemas.microsoft.com/office/drawing/2014/chartex">
        <mc:Choice Requires="cx">
          <p:graphicFrame>
            <p:nvGraphicFramePr>
              <p:cNvPr id="73" name="Chart 72"/>
              <p:cNvGraphicFramePr/>
              <p:nvPr>
                <p:extLst>
                  <p:ext uri="{D42A27DB-BD31-4B8C-83A1-F6EECF244321}">
                    <p14:modId xmlns:p14="http://schemas.microsoft.com/office/powerpoint/2010/main" val="1282982732"/>
                  </p:ext>
                </p:extLst>
              </p:nvPr>
            </p:nvGraphicFramePr>
            <p:xfrm>
              <a:off x="8270783" y="24735993"/>
              <a:ext cx="5059680" cy="3672840"/>
            </p:xfrm>
            <a:graphic>
              <a:graphicData uri="http://schemas.microsoft.com/office/drawing/2014/chartex">
                <c:chart xmlns:c="http://schemas.openxmlformats.org/drawingml/2006/chart" xmlns:r="http://schemas.openxmlformats.org/officeDocument/2006/relationships" r:id="rId14"/>
              </a:graphicData>
            </a:graphic>
          </p:graphicFrame>
        </mc:Choice>
        <mc:Fallback xmlns="">
          <p:pic>
            <p:nvPicPr>
              <p:cNvPr id="73" name="Chart 72"/>
              <p:cNvPicPr>
                <a:picLocks noGrp="1" noRot="1" noChangeAspect="1" noMove="1" noResize="1" noEditPoints="1" noAdjustHandles="1" noChangeArrowheads="1" noChangeShapeType="1"/>
              </p:cNvPicPr>
              <p:nvPr/>
            </p:nvPicPr>
            <p:blipFill>
              <a:blip r:embed="rId15"/>
              <a:stretch>
                <a:fillRect/>
              </a:stretch>
            </p:blipFill>
            <p:spPr>
              <a:xfrm>
                <a:off x="8270783" y="24735993"/>
                <a:ext cx="5059680" cy="3672840"/>
              </a:xfrm>
              <a:prstGeom prst="rect">
                <a:avLst/>
              </a:prstGeom>
            </p:spPr>
          </p:pic>
        </mc:Fallback>
      </mc:AlternateContent>
      <p:sp>
        <p:nvSpPr>
          <p:cNvPr id="20" name="TextBox 19"/>
          <p:cNvSpPr txBox="1"/>
          <p:nvPr/>
        </p:nvSpPr>
        <p:spPr>
          <a:xfrm>
            <a:off x="7697996" y="28374251"/>
            <a:ext cx="963199" cy="477054"/>
          </a:xfrm>
          <a:prstGeom prst="rect">
            <a:avLst/>
          </a:prstGeom>
          <a:noFill/>
        </p:spPr>
        <p:txBody>
          <a:bodyPr wrap="square" rtlCol="0">
            <a:spAutoFit/>
          </a:bodyPr>
          <a:lstStyle/>
          <a:p>
            <a:r>
              <a:rPr lang="de-DE" sz="2500" dirty="0" smtClean="0">
                <a:latin typeface="+mn-lt"/>
              </a:rPr>
              <a:t>Fig.1</a:t>
            </a:r>
            <a:endParaRPr lang="en-US" sz="2500" dirty="0">
              <a:latin typeface="+mn-lt"/>
            </a:endParaRPr>
          </a:p>
        </p:txBody>
      </p:sp>
      <mc:AlternateContent xmlns:mc="http://schemas.openxmlformats.org/markup-compatibility/2006" xmlns:cx="http://schemas.microsoft.com/office/drawing/2014/chartex">
        <mc:Choice Requires="cx">
          <p:graphicFrame>
            <p:nvGraphicFramePr>
              <p:cNvPr id="74" name="Chart 73"/>
              <p:cNvGraphicFramePr/>
              <p:nvPr>
                <p:extLst>
                  <p:ext uri="{D42A27DB-BD31-4B8C-83A1-F6EECF244321}">
                    <p14:modId xmlns:p14="http://schemas.microsoft.com/office/powerpoint/2010/main" val="712768835"/>
                  </p:ext>
                </p:extLst>
              </p:nvPr>
            </p:nvGraphicFramePr>
            <p:xfrm>
              <a:off x="8362773" y="31042535"/>
              <a:ext cx="5042776" cy="3668751"/>
            </p:xfrm>
            <a:graphic>
              <a:graphicData uri="http://schemas.microsoft.com/office/drawing/2014/chartex">
                <c:chart xmlns:c="http://schemas.openxmlformats.org/drawingml/2006/chart" xmlns:r="http://schemas.openxmlformats.org/officeDocument/2006/relationships" r:id="rId16"/>
              </a:graphicData>
            </a:graphic>
          </p:graphicFrame>
        </mc:Choice>
        <mc:Fallback xmlns="">
          <p:pic>
            <p:nvPicPr>
              <p:cNvPr id="74" name="Chart 73"/>
              <p:cNvPicPr>
                <a:picLocks noGrp="1" noRot="1" noChangeAspect="1" noMove="1" noResize="1" noEditPoints="1" noAdjustHandles="1" noChangeArrowheads="1" noChangeShapeType="1"/>
              </p:cNvPicPr>
              <p:nvPr/>
            </p:nvPicPr>
            <p:blipFill>
              <a:blip r:embed="rId17"/>
              <a:stretch>
                <a:fillRect/>
              </a:stretch>
            </p:blipFill>
            <p:spPr>
              <a:xfrm>
                <a:off x="8362773" y="31042535"/>
                <a:ext cx="5042776" cy="3668751"/>
              </a:xfrm>
              <a:prstGeom prst="rect">
                <a:avLst/>
              </a:prstGeom>
            </p:spPr>
          </p:pic>
        </mc:Fallback>
      </mc:AlternateContent>
      <p:graphicFrame>
        <p:nvGraphicFramePr>
          <p:cNvPr id="75" name="Chart 74"/>
          <p:cNvGraphicFramePr>
            <a:graphicFrameLocks/>
          </p:cNvGraphicFramePr>
          <p:nvPr>
            <p:extLst>
              <p:ext uri="{D42A27DB-BD31-4B8C-83A1-F6EECF244321}">
                <p14:modId xmlns:p14="http://schemas.microsoft.com/office/powerpoint/2010/main" val="2261845910"/>
              </p:ext>
            </p:extLst>
          </p:nvPr>
        </p:nvGraphicFramePr>
        <p:xfrm>
          <a:off x="2962030" y="31040576"/>
          <a:ext cx="5079687" cy="3680608"/>
        </p:xfrm>
        <a:graphic>
          <a:graphicData uri="http://schemas.openxmlformats.org/drawingml/2006/chart">
            <c:chart xmlns:c="http://schemas.openxmlformats.org/drawingml/2006/chart" xmlns:r="http://schemas.openxmlformats.org/officeDocument/2006/relationships" r:id="rId18"/>
          </a:graphicData>
        </a:graphic>
      </p:graphicFrame>
      <p:sp>
        <p:nvSpPr>
          <p:cNvPr id="22" name="TextBox 21"/>
          <p:cNvSpPr txBox="1"/>
          <p:nvPr/>
        </p:nvSpPr>
        <p:spPr>
          <a:xfrm>
            <a:off x="7691534" y="34731606"/>
            <a:ext cx="1585660" cy="477054"/>
          </a:xfrm>
          <a:prstGeom prst="rect">
            <a:avLst/>
          </a:prstGeom>
          <a:noFill/>
        </p:spPr>
        <p:txBody>
          <a:bodyPr wrap="square" rtlCol="0">
            <a:spAutoFit/>
          </a:bodyPr>
          <a:lstStyle/>
          <a:p>
            <a:r>
              <a:rPr lang="de-DE" sz="2500" dirty="0" smtClean="0">
                <a:latin typeface="+mn-lt"/>
              </a:rPr>
              <a:t>Fig.2</a:t>
            </a:r>
            <a:endParaRPr lang="en-US" sz="2500" dirty="0">
              <a:latin typeface="+mn-lt"/>
            </a:endParaRPr>
          </a:p>
        </p:txBody>
      </p:sp>
      <p:sp>
        <p:nvSpPr>
          <p:cNvPr id="77" name="TextBox 76"/>
          <p:cNvSpPr txBox="1"/>
          <p:nvPr/>
        </p:nvSpPr>
        <p:spPr>
          <a:xfrm>
            <a:off x="21660347" y="28470157"/>
            <a:ext cx="963199" cy="477054"/>
          </a:xfrm>
          <a:prstGeom prst="rect">
            <a:avLst/>
          </a:prstGeom>
          <a:noFill/>
        </p:spPr>
        <p:txBody>
          <a:bodyPr wrap="square" rtlCol="0">
            <a:spAutoFit/>
          </a:bodyPr>
          <a:lstStyle/>
          <a:p>
            <a:r>
              <a:rPr lang="de-DE" sz="2500" dirty="0" smtClean="0">
                <a:latin typeface="+mn-lt"/>
              </a:rPr>
              <a:t>Fig.3</a:t>
            </a:r>
            <a:endParaRPr lang="en-US" sz="2500" dirty="0">
              <a:latin typeface="+mn-lt"/>
            </a:endParaRPr>
          </a:p>
        </p:txBody>
      </p:sp>
      <p:graphicFrame>
        <p:nvGraphicFramePr>
          <p:cNvPr id="79" name="Chart 78"/>
          <p:cNvGraphicFramePr>
            <a:graphicFrameLocks/>
          </p:cNvGraphicFramePr>
          <p:nvPr>
            <p:extLst>
              <p:ext uri="{D42A27DB-BD31-4B8C-83A1-F6EECF244321}">
                <p14:modId xmlns:p14="http://schemas.microsoft.com/office/powerpoint/2010/main" val="2621972815"/>
              </p:ext>
            </p:extLst>
          </p:nvPr>
        </p:nvGraphicFramePr>
        <p:xfrm>
          <a:off x="19578755" y="30955914"/>
          <a:ext cx="5138365" cy="3893841"/>
        </p:xfrm>
        <a:graphic>
          <a:graphicData uri="http://schemas.openxmlformats.org/drawingml/2006/chart">
            <c:chart xmlns:c="http://schemas.openxmlformats.org/drawingml/2006/chart" xmlns:r="http://schemas.openxmlformats.org/officeDocument/2006/relationships" r:id="rId19"/>
          </a:graphicData>
        </a:graphic>
      </p:graphicFrame>
      <p:sp>
        <p:nvSpPr>
          <p:cNvPr id="81" name="TextBox 80"/>
          <p:cNvSpPr txBox="1"/>
          <p:nvPr/>
        </p:nvSpPr>
        <p:spPr>
          <a:xfrm>
            <a:off x="22047802" y="34849755"/>
            <a:ext cx="947331" cy="477054"/>
          </a:xfrm>
          <a:prstGeom prst="rect">
            <a:avLst/>
          </a:prstGeom>
          <a:noFill/>
        </p:spPr>
        <p:txBody>
          <a:bodyPr wrap="square" rtlCol="0">
            <a:spAutoFit/>
          </a:bodyPr>
          <a:lstStyle/>
          <a:p>
            <a:r>
              <a:rPr lang="de-DE" sz="2500" dirty="0" smtClean="0">
                <a:latin typeface="+mn-lt"/>
              </a:rPr>
              <a:t>Fig.4</a:t>
            </a:r>
            <a:endParaRPr lang="en-US" sz="2500" dirty="0">
              <a:latin typeface="+mn-lt"/>
            </a:endParaRPr>
          </a:p>
        </p:txBody>
      </p:sp>
    </p:spTree>
    <p:extLst>
      <p:ext uri="{BB962C8B-B14F-4D97-AF65-F5344CB8AC3E}">
        <p14:creationId xmlns:p14="http://schemas.microsoft.com/office/powerpoint/2010/main" val="4157707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F72D18AD-630F-4686-B02D-DE0845F6EADE}">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4584</TotalTime>
  <Pages>22</Pages>
  <Words>917</Words>
  <Application>Microsoft Office PowerPoint</Application>
  <PresentationFormat>Custom</PresentationFormat>
  <Paragraphs>79</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Times New Roman</vt:lpstr>
      <vt:lpstr>Segoe UI</vt:lpstr>
      <vt:lpstr>Arial</vt:lpstr>
      <vt:lpstr>Interstate-Regular</vt:lpstr>
      <vt:lpstr>Calibri</vt:lpstr>
      <vt:lpstr>CenturyGothic-Bold</vt:lpstr>
      <vt:lpstr>Wingdings</vt:lpstr>
      <vt:lpstr>Arial Narrow</vt:lpstr>
      <vt:lpstr>Aharoni</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alessia.mafodda</cp:lastModifiedBy>
  <cp:revision>250</cp:revision>
  <cp:lastPrinted>2019-10-29T13:55:29Z</cp:lastPrinted>
  <dcterms:created xsi:type="dcterms:W3CDTF">2017-11-13T09:28:55Z</dcterms:created>
  <dcterms:modified xsi:type="dcterms:W3CDTF">2019-11-21T09:43:51Z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